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4"/>
  </p:sldMasterIdLst>
  <p:sldIdLst>
    <p:sldId id="256" r:id="rId5"/>
    <p:sldId id="257" r:id="rId6"/>
    <p:sldId id="258" r:id="rId7"/>
    <p:sldId id="259" r:id="rId8"/>
    <p:sldId id="273" r:id="rId9"/>
    <p:sldId id="260" r:id="rId10"/>
    <p:sldId id="261" r:id="rId11"/>
    <p:sldId id="262" r:id="rId12"/>
    <p:sldId id="264" r:id="rId13"/>
    <p:sldId id="266" r:id="rId14"/>
    <p:sldId id="265" r:id="rId15"/>
    <p:sldId id="267" r:id="rId16"/>
    <p:sldId id="269" r:id="rId17"/>
    <p:sldId id="270" r:id="rId18"/>
    <p:sldId id="271" r:id="rId19"/>
    <p:sldId id="272" r:id="rId20"/>
    <p:sldId id="268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1C6A2E-FFCF-44D0-A28E-B3D13636D2BF}" v="11" dt="2025-08-08T15:13:39.499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Mathew Abraham" userId="36e43ad4b38805ef" providerId="LiveId" clId="{B61C6A2E-FFCF-44D0-A28E-B3D13636D2BF}"/>
    <pc:docChg chg="undo custSel addSld modSld sldOrd">
      <pc:chgData name="Dr. Mathew Abraham" userId="36e43ad4b38805ef" providerId="LiveId" clId="{B61C6A2E-FFCF-44D0-A28E-B3D13636D2BF}" dt="2025-08-08T15:14:15.244" v="160"/>
      <pc:docMkLst>
        <pc:docMk/>
      </pc:docMkLst>
      <pc:sldChg chg="addSp delSp modSp mod addAnim">
        <pc:chgData name="Dr. Mathew Abraham" userId="36e43ad4b38805ef" providerId="LiveId" clId="{B61C6A2E-FFCF-44D0-A28E-B3D13636D2BF}" dt="2025-08-08T14:32:28.038" v="2"/>
        <pc:sldMkLst>
          <pc:docMk/>
          <pc:sldMk cId="3254967877" sldId="256"/>
        </pc:sldMkLst>
        <pc:spChg chg="mod">
          <ac:chgData name="Dr. Mathew Abraham" userId="36e43ad4b38805ef" providerId="LiveId" clId="{B61C6A2E-FFCF-44D0-A28E-B3D13636D2BF}" dt="2025-08-08T14:32:28.034" v="0" actId="26606"/>
          <ac:spMkLst>
            <pc:docMk/>
            <pc:sldMk cId="3254967877" sldId="256"/>
            <ac:spMk id="2" creationId="{B76C8DE4-2992-8084-AD80-942C6073C1C0}"/>
          </ac:spMkLst>
        </pc:spChg>
        <pc:spChg chg="mod">
          <ac:chgData name="Dr. Mathew Abraham" userId="36e43ad4b38805ef" providerId="LiveId" clId="{B61C6A2E-FFCF-44D0-A28E-B3D13636D2BF}" dt="2025-08-08T14:32:28.034" v="0" actId="26606"/>
          <ac:spMkLst>
            <pc:docMk/>
            <pc:sldMk cId="3254967877" sldId="256"/>
            <ac:spMk id="3" creationId="{E7D5D39A-8E62-997B-394A-CA125566D79D}"/>
          </ac:spMkLst>
        </pc:spChg>
        <pc:spChg chg="del">
          <ac:chgData name="Dr. Mathew Abraham" userId="36e43ad4b38805ef" providerId="LiveId" clId="{B61C6A2E-FFCF-44D0-A28E-B3D13636D2BF}" dt="2025-08-08T14:32:28.034" v="0" actId="26606"/>
          <ac:spMkLst>
            <pc:docMk/>
            <pc:sldMk cId="3254967877" sldId="256"/>
            <ac:spMk id="9" creationId="{4AA13AD3-0A4F-475A-BEBB-DEEFF5C096C3}"/>
          </ac:spMkLst>
        </pc:spChg>
        <pc:spChg chg="del">
          <ac:chgData name="Dr. Mathew Abraham" userId="36e43ad4b38805ef" providerId="LiveId" clId="{B61C6A2E-FFCF-44D0-A28E-B3D13636D2BF}" dt="2025-08-08T14:32:28.034" v="0" actId="26606"/>
          <ac:spMkLst>
            <pc:docMk/>
            <pc:sldMk cId="3254967877" sldId="256"/>
            <ac:spMk id="11" creationId="{5C60DF7C-88F0-40A5-96EC-BABE7A4A39AA}"/>
          </ac:spMkLst>
        </pc:spChg>
        <pc:spChg chg="add">
          <ac:chgData name="Dr. Mathew Abraham" userId="36e43ad4b38805ef" providerId="LiveId" clId="{B61C6A2E-FFCF-44D0-A28E-B3D13636D2BF}" dt="2025-08-08T14:32:28.034" v="0" actId="26606"/>
          <ac:spMkLst>
            <pc:docMk/>
            <pc:sldMk cId="3254967877" sldId="256"/>
            <ac:spMk id="16" creationId="{4AA13AD3-0A4F-475A-BEBB-DEEFF5C096C3}"/>
          </ac:spMkLst>
        </pc:spChg>
        <pc:spChg chg="add">
          <ac:chgData name="Dr. Mathew Abraham" userId="36e43ad4b38805ef" providerId="LiveId" clId="{B61C6A2E-FFCF-44D0-A28E-B3D13636D2BF}" dt="2025-08-08T14:32:28.034" v="0" actId="26606"/>
          <ac:spMkLst>
            <pc:docMk/>
            <pc:sldMk cId="3254967877" sldId="256"/>
            <ac:spMk id="18" creationId="{5C60DF7C-88F0-40A5-96EC-BABE7A4A39AA}"/>
          </ac:spMkLst>
        </pc:spChg>
        <pc:picChg chg="mod">
          <ac:chgData name="Dr. Mathew Abraham" userId="36e43ad4b38805ef" providerId="LiveId" clId="{B61C6A2E-FFCF-44D0-A28E-B3D13636D2BF}" dt="2025-08-08T14:32:28.034" v="0" actId="26606"/>
          <ac:picMkLst>
            <pc:docMk/>
            <pc:sldMk cId="3254967877" sldId="256"/>
            <ac:picMk id="4" creationId="{F37DC806-FE3D-F714-275E-9B2990A0482C}"/>
          </ac:picMkLst>
        </pc:picChg>
      </pc:sldChg>
      <pc:sldChg chg="modSp new mod ord">
        <pc:chgData name="Dr. Mathew Abraham" userId="36e43ad4b38805ef" providerId="LiveId" clId="{B61C6A2E-FFCF-44D0-A28E-B3D13636D2BF}" dt="2025-08-08T15:14:15.244" v="160"/>
        <pc:sldMkLst>
          <pc:docMk/>
          <pc:sldMk cId="949449780" sldId="277"/>
        </pc:sldMkLst>
        <pc:spChg chg="mod">
          <ac:chgData name="Dr. Mathew Abraham" userId="36e43ad4b38805ef" providerId="LiveId" clId="{B61C6A2E-FFCF-44D0-A28E-B3D13636D2BF}" dt="2025-08-08T15:05:22.589" v="12" actId="20577"/>
          <ac:spMkLst>
            <pc:docMk/>
            <pc:sldMk cId="949449780" sldId="277"/>
            <ac:spMk id="2" creationId="{61DEFA0F-21AB-FFCD-F124-687AB8FBD26E}"/>
          </ac:spMkLst>
        </pc:spChg>
        <pc:spChg chg="mod">
          <ac:chgData name="Dr. Mathew Abraham" userId="36e43ad4b38805ef" providerId="LiveId" clId="{B61C6A2E-FFCF-44D0-A28E-B3D13636D2BF}" dt="2025-08-08T15:13:52.904" v="156" actId="12"/>
          <ac:spMkLst>
            <pc:docMk/>
            <pc:sldMk cId="949449780" sldId="277"/>
            <ac:spMk id="3" creationId="{820DD750-6DF5-2598-DEC1-185F90904C1D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84F612-0D5A-4326-AD5D-92611FFD946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76DB5C0-ECBD-4627-882C-061B92EB156C}">
      <dgm:prSet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ctr">
            <a:lnSpc>
              <a:spcPct val="100000"/>
            </a:lnSpc>
            <a:defRPr cap="all"/>
          </a:pPr>
          <a:r>
            <a:rPr lang="en-US" sz="1800" b="1" dirty="0">
              <a:latin typeface="Arial" panose="020B0604020202020204" pitchFamily="34" charset="0"/>
              <a:cs typeface="Arial" panose="020B0604020202020204" pitchFamily="34" charset="0"/>
            </a:rPr>
            <a:t>Real-time Dashboard</a:t>
          </a: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sz="1800" cap="none" dirty="0">
              <a:latin typeface="Arial" panose="020B0604020202020204" pitchFamily="34" charset="0"/>
              <a:cs typeface="Arial" panose="020B0604020202020204" pitchFamily="34" charset="0"/>
            </a:rPr>
            <a:t>Interactive visualization of waste segregation errors, disposal statuses, and departmental compliance trends.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4A271A1-F42E-46E1-BD8F-EE6F01013ECA}" type="parTrans" cxnId="{92F9CBA2-10E6-4485-862E-DAA60F4CE1C4}">
      <dgm:prSet/>
      <dgm:spPr/>
      <dgm:t>
        <a:bodyPr/>
        <a:lstStyle/>
        <a:p>
          <a:endParaRPr lang="en-US"/>
        </a:p>
      </dgm:t>
    </dgm:pt>
    <dgm:pt modelId="{1EE51B19-6F1D-4D7C-A32B-EA2E029A94B1}" type="sibTrans" cxnId="{92F9CBA2-10E6-4485-862E-DAA60F4CE1C4}">
      <dgm:prSet/>
      <dgm:spPr/>
      <dgm:t>
        <a:bodyPr/>
        <a:lstStyle/>
        <a:p>
          <a:endParaRPr lang="en-US"/>
        </a:p>
      </dgm:t>
    </dgm:pt>
    <dgm:pt modelId="{62C0EAF2-E0A4-4274-9490-D1C7C52696FC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>
            <a:lnSpc>
              <a:spcPct val="100000"/>
            </a:lnSpc>
            <a:defRPr cap="all"/>
          </a:pPr>
          <a:r>
            <a:rPr lang="en-US" sz="1800" b="1" dirty="0">
              <a:latin typeface="Arial" panose="020B0604020202020204" pitchFamily="34" charset="0"/>
              <a:cs typeface="Arial" panose="020B0604020202020204" pitchFamily="34" charset="0"/>
            </a:rPr>
            <a:t>Hospital ERP Integration</a:t>
          </a: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sz="1800" cap="none" dirty="0">
              <a:latin typeface="Arial" panose="020B0604020202020204" pitchFamily="34" charset="0"/>
              <a:cs typeface="Arial" panose="020B0604020202020204" pitchFamily="34" charset="0"/>
            </a:rPr>
            <a:t>Seamless connection with hospital management systems for automated waste data capture and compliance reporting.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BDF99FF-EF98-46EE-89A3-547B32626E64}" type="parTrans" cxnId="{1DAAE0B6-071D-4BB0-8511-EE692172CC95}">
      <dgm:prSet/>
      <dgm:spPr/>
      <dgm:t>
        <a:bodyPr/>
        <a:lstStyle/>
        <a:p>
          <a:endParaRPr lang="en-US"/>
        </a:p>
      </dgm:t>
    </dgm:pt>
    <dgm:pt modelId="{7467528F-3F4C-41E9-AD5C-8A552F4CED12}" type="sibTrans" cxnId="{1DAAE0B6-071D-4BB0-8511-EE692172CC95}">
      <dgm:prSet/>
      <dgm:spPr/>
      <dgm:t>
        <a:bodyPr/>
        <a:lstStyle/>
        <a:p>
          <a:endParaRPr lang="en-US"/>
        </a:p>
      </dgm:t>
    </dgm:pt>
    <dgm:pt modelId="{D4F832A6-6A78-4D09-B31D-1DA87BAA86E7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algn="ctr">
            <a:lnSpc>
              <a:spcPct val="100000"/>
            </a:lnSpc>
            <a:defRPr cap="all"/>
          </a:pPr>
          <a:r>
            <a:rPr lang="en-US" sz="1800" b="1" dirty="0">
              <a:latin typeface="Arial" panose="020B0604020202020204" pitchFamily="34" charset="0"/>
              <a:cs typeface="Arial" panose="020B0604020202020204" pitchFamily="34" charset="0"/>
            </a:rPr>
            <a:t>Predictive Analytics</a:t>
          </a: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sz="1800" cap="none" dirty="0">
              <a:latin typeface="Arial" panose="020B0604020202020204" pitchFamily="34" charset="0"/>
              <a:cs typeface="Arial" panose="020B0604020202020204" pitchFamily="34" charset="0"/>
            </a:rPr>
            <a:t>Using historical data to forecast waste generation patterns and optimize resource allocation.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BAA6ECF-F186-4B88-AF17-3C55D8ECE936}" type="parTrans" cxnId="{CF7C0834-45DD-41D3-9BBD-3CFF044FAE57}">
      <dgm:prSet/>
      <dgm:spPr/>
      <dgm:t>
        <a:bodyPr/>
        <a:lstStyle/>
        <a:p>
          <a:endParaRPr lang="en-US"/>
        </a:p>
      </dgm:t>
    </dgm:pt>
    <dgm:pt modelId="{8A102079-7875-49F7-A00B-C7D4A0EB1BA7}" type="sibTrans" cxnId="{CF7C0834-45DD-41D3-9BBD-3CFF044FAE57}">
      <dgm:prSet/>
      <dgm:spPr/>
      <dgm:t>
        <a:bodyPr/>
        <a:lstStyle/>
        <a:p>
          <a:endParaRPr lang="en-US"/>
        </a:p>
      </dgm:t>
    </dgm:pt>
    <dgm:pt modelId="{F769AB4F-931D-4CD2-B5BC-71FDC9DACB6B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ctr">
            <a:lnSpc>
              <a:spcPct val="100000"/>
            </a:lnSpc>
            <a:defRPr cap="all"/>
          </a:pPr>
          <a:r>
            <a:rPr lang="en-US" sz="1800" b="1" dirty="0">
              <a:latin typeface="Arial" panose="020B0604020202020204" pitchFamily="34" charset="0"/>
              <a:cs typeface="Arial" panose="020B0604020202020204" pitchFamily="34" charset="0"/>
            </a:rPr>
            <a:t>Enhanced AI Validation</a:t>
          </a: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sz="1800" cap="none" dirty="0">
              <a:latin typeface="Arial" panose="020B0604020202020204" pitchFamily="34" charset="0"/>
              <a:cs typeface="Arial" panose="020B0604020202020204" pitchFamily="34" charset="0"/>
            </a:rPr>
            <a:t>Train custom machine learning models on validated data for faster, more accurate waste category predictions.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6A6144A-5498-4AAD-8EAA-E85F41DC8A15}" type="parTrans" cxnId="{B0D22F78-CB4E-48C4-B4C2-2A3F86604A7F}">
      <dgm:prSet/>
      <dgm:spPr/>
      <dgm:t>
        <a:bodyPr/>
        <a:lstStyle/>
        <a:p>
          <a:endParaRPr lang="en-US"/>
        </a:p>
      </dgm:t>
    </dgm:pt>
    <dgm:pt modelId="{6F470320-F624-438E-B1F6-CB11B18A4FAC}" type="sibTrans" cxnId="{B0D22F78-CB4E-48C4-B4C2-2A3F86604A7F}">
      <dgm:prSet/>
      <dgm:spPr/>
      <dgm:t>
        <a:bodyPr/>
        <a:lstStyle/>
        <a:p>
          <a:endParaRPr lang="en-US"/>
        </a:p>
      </dgm:t>
    </dgm:pt>
    <dgm:pt modelId="{0328B873-5544-4DB1-8558-F436A3EA385F}">
      <dgm:prSet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algn="ctr">
            <a:lnSpc>
              <a:spcPct val="100000"/>
            </a:lnSpc>
            <a:defRPr cap="all"/>
          </a:pPr>
          <a:r>
            <a:rPr lang="en-US" sz="1800" b="1" dirty="0">
              <a:latin typeface="Arial" panose="020B0604020202020204" pitchFamily="34" charset="0"/>
              <a:cs typeface="Arial" panose="020B0604020202020204" pitchFamily="34" charset="0"/>
            </a:rPr>
            <a:t>Feedback &amp; Training Modules</a:t>
          </a: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sz="1800" cap="none" dirty="0">
              <a:latin typeface="Arial" panose="020B0604020202020204" pitchFamily="34" charset="0"/>
              <a:cs typeface="Arial" panose="020B0604020202020204" pitchFamily="34" charset="0"/>
            </a:rPr>
            <a:t>Automated suggestions and tailored training content for departments with frequent segregation errors.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92479D7-6D69-440C-8525-ED1D09518204}" type="parTrans" cxnId="{92DEDCD8-7728-44A3-A452-F96033CC8311}">
      <dgm:prSet/>
      <dgm:spPr/>
      <dgm:t>
        <a:bodyPr/>
        <a:lstStyle/>
        <a:p>
          <a:endParaRPr lang="en-US"/>
        </a:p>
      </dgm:t>
    </dgm:pt>
    <dgm:pt modelId="{41A7FF96-31C7-4589-BE17-12C086A54A99}" type="sibTrans" cxnId="{92DEDCD8-7728-44A3-A452-F96033CC8311}">
      <dgm:prSet/>
      <dgm:spPr/>
      <dgm:t>
        <a:bodyPr/>
        <a:lstStyle/>
        <a:p>
          <a:endParaRPr lang="en-US"/>
        </a:p>
      </dgm:t>
    </dgm:pt>
    <dgm:pt modelId="{E3C5F816-933A-4782-BD4B-B820087FDD2C}" type="pres">
      <dgm:prSet presAssocID="{FE84F612-0D5A-4326-AD5D-92611FFD946E}" presName="root" presStyleCnt="0">
        <dgm:presLayoutVars>
          <dgm:dir/>
          <dgm:resizeHandles val="exact"/>
        </dgm:presLayoutVars>
      </dgm:prSet>
      <dgm:spPr/>
    </dgm:pt>
    <dgm:pt modelId="{C41C0CA6-E6FC-408D-8D54-9344B1E72D20}" type="pres">
      <dgm:prSet presAssocID="{076DB5C0-ECBD-4627-882C-061B92EB156C}" presName="compNode" presStyleCnt="0"/>
      <dgm:spPr/>
    </dgm:pt>
    <dgm:pt modelId="{7585739D-1972-4053-80C0-A0BEB4E046C2}" type="pres">
      <dgm:prSet presAssocID="{076DB5C0-ECBD-4627-882C-061B92EB156C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4362060-BE1F-48B5-9053-36FA96C86543}" type="pres">
      <dgm:prSet presAssocID="{076DB5C0-ECBD-4627-882C-061B92EB156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1576D314-6437-44E9-B530-525A0959143B}" type="pres">
      <dgm:prSet presAssocID="{076DB5C0-ECBD-4627-882C-061B92EB156C}" presName="spaceRect" presStyleCnt="0"/>
      <dgm:spPr/>
    </dgm:pt>
    <dgm:pt modelId="{9F8A714A-E518-4938-88ED-99C9B878F952}" type="pres">
      <dgm:prSet presAssocID="{076DB5C0-ECBD-4627-882C-061B92EB156C}" presName="textRect" presStyleLbl="revTx" presStyleIdx="0" presStyleCnt="5" custScaleX="107385" custScaleY="115483">
        <dgm:presLayoutVars>
          <dgm:chMax val="1"/>
          <dgm:chPref val="1"/>
        </dgm:presLayoutVars>
      </dgm:prSet>
      <dgm:spPr/>
    </dgm:pt>
    <dgm:pt modelId="{6E44D361-75B3-4EA3-9CFC-BE8C6A010322}" type="pres">
      <dgm:prSet presAssocID="{1EE51B19-6F1D-4D7C-A32B-EA2E029A94B1}" presName="sibTrans" presStyleCnt="0"/>
      <dgm:spPr/>
    </dgm:pt>
    <dgm:pt modelId="{0C72403C-1A47-434F-80B1-EEB67E000D8D}" type="pres">
      <dgm:prSet presAssocID="{62C0EAF2-E0A4-4274-9490-D1C7C52696FC}" presName="compNode" presStyleCnt="0"/>
      <dgm:spPr/>
    </dgm:pt>
    <dgm:pt modelId="{F3146F27-8A7F-46D4-B9A0-AD328C0A944F}" type="pres">
      <dgm:prSet presAssocID="{62C0EAF2-E0A4-4274-9490-D1C7C52696FC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453F30FA-844D-4B32-95A7-7437B19FC05B}" type="pres">
      <dgm:prSet presAssocID="{62C0EAF2-E0A4-4274-9490-D1C7C52696F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97B0013A-3C54-423D-9F77-975678C2043C}" type="pres">
      <dgm:prSet presAssocID="{62C0EAF2-E0A4-4274-9490-D1C7C52696FC}" presName="spaceRect" presStyleCnt="0"/>
      <dgm:spPr/>
    </dgm:pt>
    <dgm:pt modelId="{5C158E0F-0B23-429B-96BA-AB34A574F102}" type="pres">
      <dgm:prSet presAssocID="{62C0EAF2-E0A4-4274-9490-D1C7C52696FC}" presName="textRect" presStyleLbl="revTx" presStyleIdx="1" presStyleCnt="5" custScaleX="107385" custScaleY="115483">
        <dgm:presLayoutVars>
          <dgm:chMax val="1"/>
          <dgm:chPref val="1"/>
        </dgm:presLayoutVars>
      </dgm:prSet>
      <dgm:spPr/>
    </dgm:pt>
    <dgm:pt modelId="{F8D39ECF-7D24-49AD-B7A0-77F34D6AFE16}" type="pres">
      <dgm:prSet presAssocID="{7467528F-3F4C-41E9-AD5C-8A552F4CED12}" presName="sibTrans" presStyleCnt="0"/>
      <dgm:spPr/>
    </dgm:pt>
    <dgm:pt modelId="{0C83A160-409B-4B44-922C-E2D0DC10FE15}" type="pres">
      <dgm:prSet presAssocID="{D4F832A6-6A78-4D09-B31D-1DA87BAA86E7}" presName="compNode" presStyleCnt="0"/>
      <dgm:spPr/>
    </dgm:pt>
    <dgm:pt modelId="{3D8EE8DD-24C1-432C-9700-75A31B9B9146}" type="pres">
      <dgm:prSet presAssocID="{D4F832A6-6A78-4D09-B31D-1DA87BAA86E7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781C7A6-DFCD-4B64-A9F3-A05F8C38BC26}" type="pres">
      <dgm:prSet presAssocID="{D4F832A6-6A78-4D09-B31D-1DA87BAA86E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C97A820-980D-49F9-A64A-99768D436F99}" type="pres">
      <dgm:prSet presAssocID="{D4F832A6-6A78-4D09-B31D-1DA87BAA86E7}" presName="spaceRect" presStyleCnt="0"/>
      <dgm:spPr/>
    </dgm:pt>
    <dgm:pt modelId="{23D80618-8A55-4C99-AD9F-EC5CCE647801}" type="pres">
      <dgm:prSet presAssocID="{D4F832A6-6A78-4D09-B31D-1DA87BAA86E7}" presName="textRect" presStyleLbl="revTx" presStyleIdx="2" presStyleCnt="5" custScaleX="107385" custScaleY="115483">
        <dgm:presLayoutVars>
          <dgm:chMax val="1"/>
          <dgm:chPref val="1"/>
        </dgm:presLayoutVars>
      </dgm:prSet>
      <dgm:spPr/>
    </dgm:pt>
    <dgm:pt modelId="{57C379E6-F338-4BDA-8253-26DB335FA4E0}" type="pres">
      <dgm:prSet presAssocID="{8A102079-7875-49F7-A00B-C7D4A0EB1BA7}" presName="sibTrans" presStyleCnt="0"/>
      <dgm:spPr/>
    </dgm:pt>
    <dgm:pt modelId="{E6B7DB4E-0936-474C-8BE5-991FA49F7224}" type="pres">
      <dgm:prSet presAssocID="{F769AB4F-931D-4CD2-B5BC-71FDC9DACB6B}" presName="compNode" presStyleCnt="0"/>
      <dgm:spPr/>
    </dgm:pt>
    <dgm:pt modelId="{21F1C683-8B68-48E1-B2A9-DC9D8958DDF8}" type="pres">
      <dgm:prSet presAssocID="{F769AB4F-931D-4CD2-B5BC-71FDC9DACB6B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5EB7FE55-2A91-49FB-9FD5-D3EAFC978BD4}" type="pres">
      <dgm:prSet presAssocID="{F769AB4F-931D-4CD2-B5BC-71FDC9DACB6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75EEF914-0590-4CF4-8BC4-255F68171143}" type="pres">
      <dgm:prSet presAssocID="{F769AB4F-931D-4CD2-B5BC-71FDC9DACB6B}" presName="spaceRect" presStyleCnt="0"/>
      <dgm:spPr/>
    </dgm:pt>
    <dgm:pt modelId="{44E858E5-5A8A-441B-8869-223BD277BC53}" type="pres">
      <dgm:prSet presAssocID="{F769AB4F-931D-4CD2-B5BC-71FDC9DACB6B}" presName="textRect" presStyleLbl="revTx" presStyleIdx="3" presStyleCnt="5" custScaleX="107385" custScaleY="115483">
        <dgm:presLayoutVars>
          <dgm:chMax val="1"/>
          <dgm:chPref val="1"/>
        </dgm:presLayoutVars>
      </dgm:prSet>
      <dgm:spPr/>
    </dgm:pt>
    <dgm:pt modelId="{C503A6E1-3E2C-48F4-B679-D10A3C2C52AD}" type="pres">
      <dgm:prSet presAssocID="{6F470320-F624-438E-B1F6-CB11B18A4FAC}" presName="sibTrans" presStyleCnt="0"/>
      <dgm:spPr/>
    </dgm:pt>
    <dgm:pt modelId="{176C68E3-7B22-448B-A934-4A060972A11B}" type="pres">
      <dgm:prSet presAssocID="{0328B873-5544-4DB1-8558-F436A3EA385F}" presName="compNode" presStyleCnt="0"/>
      <dgm:spPr/>
    </dgm:pt>
    <dgm:pt modelId="{A2D1256E-5E6A-423B-8174-76ED5528B196}" type="pres">
      <dgm:prSet presAssocID="{0328B873-5544-4DB1-8558-F436A3EA385F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41B509C-6044-4CDD-A915-B4A36E3F91F7}" type="pres">
      <dgm:prSet presAssocID="{0328B873-5544-4DB1-8558-F436A3EA385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6DC137A7-A726-4BC1-9E5B-195F657C04A9}" type="pres">
      <dgm:prSet presAssocID="{0328B873-5544-4DB1-8558-F436A3EA385F}" presName="spaceRect" presStyleCnt="0"/>
      <dgm:spPr/>
    </dgm:pt>
    <dgm:pt modelId="{D4A62F83-F1BD-46A8-A258-80A5B246A1D6}" type="pres">
      <dgm:prSet presAssocID="{0328B873-5544-4DB1-8558-F436A3EA385F}" presName="textRect" presStyleLbl="revTx" presStyleIdx="4" presStyleCnt="5" custScaleX="107385" custScaleY="115483">
        <dgm:presLayoutVars>
          <dgm:chMax val="1"/>
          <dgm:chPref val="1"/>
        </dgm:presLayoutVars>
      </dgm:prSet>
      <dgm:spPr/>
    </dgm:pt>
  </dgm:ptLst>
  <dgm:cxnLst>
    <dgm:cxn modelId="{4749930E-B7B9-4CED-A77E-D748C7D92DB5}" type="presOf" srcId="{D4F832A6-6A78-4D09-B31D-1DA87BAA86E7}" destId="{23D80618-8A55-4C99-AD9F-EC5CCE647801}" srcOrd="0" destOrd="0" presId="urn:microsoft.com/office/officeart/2018/5/layout/IconLeafLabelList"/>
    <dgm:cxn modelId="{CF7C0834-45DD-41D3-9BBD-3CFF044FAE57}" srcId="{FE84F612-0D5A-4326-AD5D-92611FFD946E}" destId="{D4F832A6-6A78-4D09-B31D-1DA87BAA86E7}" srcOrd="2" destOrd="0" parTransId="{5BAA6ECF-F186-4B88-AF17-3C55D8ECE936}" sibTransId="{8A102079-7875-49F7-A00B-C7D4A0EB1BA7}"/>
    <dgm:cxn modelId="{B0D22F78-CB4E-48C4-B4C2-2A3F86604A7F}" srcId="{FE84F612-0D5A-4326-AD5D-92611FFD946E}" destId="{F769AB4F-931D-4CD2-B5BC-71FDC9DACB6B}" srcOrd="3" destOrd="0" parTransId="{06A6144A-5498-4AAD-8EAA-E85F41DC8A15}" sibTransId="{6F470320-F624-438E-B1F6-CB11B18A4FAC}"/>
    <dgm:cxn modelId="{9825BA84-63D2-4AE5-880A-DA8DA9F8673D}" type="presOf" srcId="{076DB5C0-ECBD-4627-882C-061B92EB156C}" destId="{9F8A714A-E518-4938-88ED-99C9B878F952}" srcOrd="0" destOrd="0" presId="urn:microsoft.com/office/officeart/2018/5/layout/IconLeafLabelList"/>
    <dgm:cxn modelId="{176BB491-C8DD-48AD-BCC5-87DDF90CBF7C}" type="presOf" srcId="{62C0EAF2-E0A4-4274-9490-D1C7C52696FC}" destId="{5C158E0F-0B23-429B-96BA-AB34A574F102}" srcOrd="0" destOrd="0" presId="urn:microsoft.com/office/officeart/2018/5/layout/IconLeafLabelList"/>
    <dgm:cxn modelId="{F5E789A2-361F-43C6-A35C-15D455715F9A}" type="presOf" srcId="{F769AB4F-931D-4CD2-B5BC-71FDC9DACB6B}" destId="{44E858E5-5A8A-441B-8869-223BD277BC53}" srcOrd="0" destOrd="0" presId="urn:microsoft.com/office/officeart/2018/5/layout/IconLeafLabelList"/>
    <dgm:cxn modelId="{92F9CBA2-10E6-4485-862E-DAA60F4CE1C4}" srcId="{FE84F612-0D5A-4326-AD5D-92611FFD946E}" destId="{076DB5C0-ECBD-4627-882C-061B92EB156C}" srcOrd="0" destOrd="0" parTransId="{04A271A1-F42E-46E1-BD8F-EE6F01013ECA}" sibTransId="{1EE51B19-6F1D-4D7C-A32B-EA2E029A94B1}"/>
    <dgm:cxn modelId="{FA8AF9B5-1BDC-44C7-AFFA-61EE5761FF10}" type="presOf" srcId="{0328B873-5544-4DB1-8558-F436A3EA385F}" destId="{D4A62F83-F1BD-46A8-A258-80A5B246A1D6}" srcOrd="0" destOrd="0" presId="urn:microsoft.com/office/officeart/2018/5/layout/IconLeafLabelList"/>
    <dgm:cxn modelId="{1DAAE0B6-071D-4BB0-8511-EE692172CC95}" srcId="{FE84F612-0D5A-4326-AD5D-92611FFD946E}" destId="{62C0EAF2-E0A4-4274-9490-D1C7C52696FC}" srcOrd="1" destOrd="0" parTransId="{5BDF99FF-EF98-46EE-89A3-547B32626E64}" sibTransId="{7467528F-3F4C-41E9-AD5C-8A552F4CED12}"/>
    <dgm:cxn modelId="{3027BACA-BE1D-4512-BF2C-F6E3752A37A1}" type="presOf" srcId="{FE84F612-0D5A-4326-AD5D-92611FFD946E}" destId="{E3C5F816-933A-4782-BD4B-B820087FDD2C}" srcOrd="0" destOrd="0" presId="urn:microsoft.com/office/officeart/2018/5/layout/IconLeafLabelList"/>
    <dgm:cxn modelId="{92DEDCD8-7728-44A3-A452-F96033CC8311}" srcId="{FE84F612-0D5A-4326-AD5D-92611FFD946E}" destId="{0328B873-5544-4DB1-8558-F436A3EA385F}" srcOrd="4" destOrd="0" parTransId="{892479D7-6D69-440C-8525-ED1D09518204}" sibTransId="{41A7FF96-31C7-4589-BE17-12C086A54A99}"/>
    <dgm:cxn modelId="{4079721A-E686-43C8-8F2A-80C4BBFD863C}" type="presParOf" srcId="{E3C5F816-933A-4782-BD4B-B820087FDD2C}" destId="{C41C0CA6-E6FC-408D-8D54-9344B1E72D20}" srcOrd="0" destOrd="0" presId="urn:microsoft.com/office/officeart/2018/5/layout/IconLeafLabelList"/>
    <dgm:cxn modelId="{3EDEE592-29E4-4C90-9249-19DE3A389076}" type="presParOf" srcId="{C41C0CA6-E6FC-408D-8D54-9344B1E72D20}" destId="{7585739D-1972-4053-80C0-A0BEB4E046C2}" srcOrd="0" destOrd="0" presId="urn:microsoft.com/office/officeart/2018/5/layout/IconLeafLabelList"/>
    <dgm:cxn modelId="{A95497E9-6C9D-42AD-9874-5423A2076279}" type="presParOf" srcId="{C41C0CA6-E6FC-408D-8D54-9344B1E72D20}" destId="{64362060-BE1F-48B5-9053-36FA96C86543}" srcOrd="1" destOrd="0" presId="urn:microsoft.com/office/officeart/2018/5/layout/IconLeafLabelList"/>
    <dgm:cxn modelId="{39C5CAC3-E33A-49BF-8EEB-98896AFAC9BF}" type="presParOf" srcId="{C41C0CA6-E6FC-408D-8D54-9344B1E72D20}" destId="{1576D314-6437-44E9-B530-525A0959143B}" srcOrd="2" destOrd="0" presId="urn:microsoft.com/office/officeart/2018/5/layout/IconLeafLabelList"/>
    <dgm:cxn modelId="{D8C2CF04-67DD-47BF-BE4B-3C3C5C3EAD76}" type="presParOf" srcId="{C41C0CA6-E6FC-408D-8D54-9344B1E72D20}" destId="{9F8A714A-E518-4938-88ED-99C9B878F952}" srcOrd="3" destOrd="0" presId="urn:microsoft.com/office/officeart/2018/5/layout/IconLeafLabelList"/>
    <dgm:cxn modelId="{D2C22785-67B0-47B6-90C2-054ECC50D4EC}" type="presParOf" srcId="{E3C5F816-933A-4782-BD4B-B820087FDD2C}" destId="{6E44D361-75B3-4EA3-9CFC-BE8C6A010322}" srcOrd="1" destOrd="0" presId="urn:microsoft.com/office/officeart/2018/5/layout/IconLeafLabelList"/>
    <dgm:cxn modelId="{CBCC266A-6A81-4025-ABD6-A35FD6426729}" type="presParOf" srcId="{E3C5F816-933A-4782-BD4B-B820087FDD2C}" destId="{0C72403C-1A47-434F-80B1-EEB67E000D8D}" srcOrd="2" destOrd="0" presId="urn:microsoft.com/office/officeart/2018/5/layout/IconLeafLabelList"/>
    <dgm:cxn modelId="{1524E12F-9AAD-4597-B50A-558027912A2F}" type="presParOf" srcId="{0C72403C-1A47-434F-80B1-EEB67E000D8D}" destId="{F3146F27-8A7F-46D4-B9A0-AD328C0A944F}" srcOrd="0" destOrd="0" presId="urn:microsoft.com/office/officeart/2018/5/layout/IconLeafLabelList"/>
    <dgm:cxn modelId="{152A3D2B-1522-4E53-B9C3-E356FD985402}" type="presParOf" srcId="{0C72403C-1A47-434F-80B1-EEB67E000D8D}" destId="{453F30FA-844D-4B32-95A7-7437B19FC05B}" srcOrd="1" destOrd="0" presId="urn:microsoft.com/office/officeart/2018/5/layout/IconLeafLabelList"/>
    <dgm:cxn modelId="{38566034-7614-4A80-B9AE-7B3CDA61DBBF}" type="presParOf" srcId="{0C72403C-1A47-434F-80B1-EEB67E000D8D}" destId="{97B0013A-3C54-423D-9F77-975678C2043C}" srcOrd="2" destOrd="0" presId="urn:microsoft.com/office/officeart/2018/5/layout/IconLeafLabelList"/>
    <dgm:cxn modelId="{693754F8-1EB1-4169-AA39-8FC71CA5CF1F}" type="presParOf" srcId="{0C72403C-1A47-434F-80B1-EEB67E000D8D}" destId="{5C158E0F-0B23-429B-96BA-AB34A574F102}" srcOrd="3" destOrd="0" presId="urn:microsoft.com/office/officeart/2018/5/layout/IconLeafLabelList"/>
    <dgm:cxn modelId="{4F59C65C-04C8-4D32-B562-0F8954A2B125}" type="presParOf" srcId="{E3C5F816-933A-4782-BD4B-B820087FDD2C}" destId="{F8D39ECF-7D24-49AD-B7A0-77F34D6AFE16}" srcOrd="3" destOrd="0" presId="urn:microsoft.com/office/officeart/2018/5/layout/IconLeafLabelList"/>
    <dgm:cxn modelId="{BFE43C7F-3648-4EE7-8BE6-E962FA6CF64C}" type="presParOf" srcId="{E3C5F816-933A-4782-BD4B-B820087FDD2C}" destId="{0C83A160-409B-4B44-922C-E2D0DC10FE15}" srcOrd="4" destOrd="0" presId="urn:microsoft.com/office/officeart/2018/5/layout/IconLeafLabelList"/>
    <dgm:cxn modelId="{88D73670-5F20-4345-986D-3EBE1E455AAE}" type="presParOf" srcId="{0C83A160-409B-4B44-922C-E2D0DC10FE15}" destId="{3D8EE8DD-24C1-432C-9700-75A31B9B9146}" srcOrd="0" destOrd="0" presId="urn:microsoft.com/office/officeart/2018/5/layout/IconLeafLabelList"/>
    <dgm:cxn modelId="{D68AD634-E5ED-403B-9CE7-101E13B44538}" type="presParOf" srcId="{0C83A160-409B-4B44-922C-E2D0DC10FE15}" destId="{9781C7A6-DFCD-4B64-A9F3-A05F8C38BC26}" srcOrd="1" destOrd="0" presId="urn:microsoft.com/office/officeart/2018/5/layout/IconLeafLabelList"/>
    <dgm:cxn modelId="{0D21CEBB-5456-47B1-A31F-6129D9685003}" type="presParOf" srcId="{0C83A160-409B-4B44-922C-E2D0DC10FE15}" destId="{BC97A820-980D-49F9-A64A-99768D436F99}" srcOrd="2" destOrd="0" presId="urn:microsoft.com/office/officeart/2018/5/layout/IconLeafLabelList"/>
    <dgm:cxn modelId="{178780C9-3F3D-4A86-8B75-C76D992DE5AF}" type="presParOf" srcId="{0C83A160-409B-4B44-922C-E2D0DC10FE15}" destId="{23D80618-8A55-4C99-AD9F-EC5CCE647801}" srcOrd="3" destOrd="0" presId="urn:microsoft.com/office/officeart/2018/5/layout/IconLeafLabelList"/>
    <dgm:cxn modelId="{ADCFC86A-8075-4D0A-B112-1CF956263C76}" type="presParOf" srcId="{E3C5F816-933A-4782-BD4B-B820087FDD2C}" destId="{57C379E6-F338-4BDA-8253-26DB335FA4E0}" srcOrd="5" destOrd="0" presId="urn:microsoft.com/office/officeart/2018/5/layout/IconLeafLabelList"/>
    <dgm:cxn modelId="{33DBF769-2457-4753-A860-D44D03B7A5BA}" type="presParOf" srcId="{E3C5F816-933A-4782-BD4B-B820087FDD2C}" destId="{E6B7DB4E-0936-474C-8BE5-991FA49F7224}" srcOrd="6" destOrd="0" presId="urn:microsoft.com/office/officeart/2018/5/layout/IconLeafLabelList"/>
    <dgm:cxn modelId="{4BF3E998-875D-4570-8D2F-C873D46AB4FC}" type="presParOf" srcId="{E6B7DB4E-0936-474C-8BE5-991FA49F7224}" destId="{21F1C683-8B68-48E1-B2A9-DC9D8958DDF8}" srcOrd="0" destOrd="0" presId="urn:microsoft.com/office/officeart/2018/5/layout/IconLeafLabelList"/>
    <dgm:cxn modelId="{B06D6F91-6270-46BF-B9CD-04943AB82FC3}" type="presParOf" srcId="{E6B7DB4E-0936-474C-8BE5-991FA49F7224}" destId="{5EB7FE55-2A91-49FB-9FD5-D3EAFC978BD4}" srcOrd="1" destOrd="0" presId="urn:microsoft.com/office/officeart/2018/5/layout/IconLeafLabelList"/>
    <dgm:cxn modelId="{AC89F7F3-9211-40CB-B951-DFF4CCB0C413}" type="presParOf" srcId="{E6B7DB4E-0936-474C-8BE5-991FA49F7224}" destId="{75EEF914-0590-4CF4-8BC4-255F68171143}" srcOrd="2" destOrd="0" presId="urn:microsoft.com/office/officeart/2018/5/layout/IconLeafLabelList"/>
    <dgm:cxn modelId="{57CC305B-8D82-4E05-96DC-03756F1638C8}" type="presParOf" srcId="{E6B7DB4E-0936-474C-8BE5-991FA49F7224}" destId="{44E858E5-5A8A-441B-8869-223BD277BC53}" srcOrd="3" destOrd="0" presId="urn:microsoft.com/office/officeart/2018/5/layout/IconLeafLabelList"/>
    <dgm:cxn modelId="{B09A5601-277F-4828-BA3D-E192E9712C09}" type="presParOf" srcId="{E3C5F816-933A-4782-BD4B-B820087FDD2C}" destId="{C503A6E1-3E2C-48F4-B679-D10A3C2C52AD}" srcOrd="7" destOrd="0" presId="urn:microsoft.com/office/officeart/2018/5/layout/IconLeafLabelList"/>
    <dgm:cxn modelId="{F6017C8B-9A48-4186-BA98-0A764AF6F446}" type="presParOf" srcId="{E3C5F816-933A-4782-BD4B-B820087FDD2C}" destId="{176C68E3-7B22-448B-A934-4A060972A11B}" srcOrd="8" destOrd="0" presId="urn:microsoft.com/office/officeart/2018/5/layout/IconLeafLabelList"/>
    <dgm:cxn modelId="{FE9C6EE2-7D10-4C67-A15A-38ABD2903F53}" type="presParOf" srcId="{176C68E3-7B22-448B-A934-4A060972A11B}" destId="{A2D1256E-5E6A-423B-8174-76ED5528B196}" srcOrd="0" destOrd="0" presId="urn:microsoft.com/office/officeart/2018/5/layout/IconLeafLabelList"/>
    <dgm:cxn modelId="{312864D3-C3C7-4153-8225-E59C55DAB9F7}" type="presParOf" srcId="{176C68E3-7B22-448B-A934-4A060972A11B}" destId="{941B509C-6044-4CDD-A915-B4A36E3F91F7}" srcOrd="1" destOrd="0" presId="urn:microsoft.com/office/officeart/2018/5/layout/IconLeafLabelList"/>
    <dgm:cxn modelId="{122570EB-94C1-4A9C-8826-D324B57E632D}" type="presParOf" srcId="{176C68E3-7B22-448B-A934-4A060972A11B}" destId="{6DC137A7-A726-4BC1-9E5B-195F657C04A9}" srcOrd="2" destOrd="0" presId="urn:microsoft.com/office/officeart/2018/5/layout/IconLeafLabelList"/>
    <dgm:cxn modelId="{91944595-AD65-4F53-A255-9393EA23E257}" type="presParOf" srcId="{176C68E3-7B22-448B-A934-4A060972A11B}" destId="{D4A62F83-F1BD-46A8-A258-80A5B246A1D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85739D-1972-4053-80C0-A0BEB4E046C2}">
      <dsp:nvSpPr>
        <dsp:cNvPr id="0" name=""/>
        <dsp:cNvSpPr/>
      </dsp:nvSpPr>
      <dsp:spPr>
        <a:xfrm>
          <a:off x="1073474" y="1295"/>
          <a:ext cx="1009001" cy="100900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62060-BE1F-48B5-9053-36FA96C86543}">
      <dsp:nvSpPr>
        <dsp:cNvPr id="0" name=""/>
        <dsp:cNvSpPr/>
      </dsp:nvSpPr>
      <dsp:spPr>
        <a:xfrm>
          <a:off x="1288507" y="216329"/>
          <a:ext cx="578935" cy="5789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8A714A-E518-4938-88ED-99C9B878F952}">
      <dsp:nvSpPr>
        <dsp:cNvPr id="0" name=""/>
        <dsp:cNvSpPr/>
      </dsp:nvSpPr>
      <dsp:spPr>
        <a:xfrm>
          <a:off x="689846" y="1117792"/>
          <a:ext cx="1776256" cy="308468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dirty="0">
              <a:latin typeface="Arial" panose="020B0604020202020204" pitchFamily="34" charset="0"/>
              <a:cs typeface="Arial" panose="020B0604020202020204" pitchFamily="34" charset="0"/>
            </a:rPr>
            <a:t>Real-time Dashboard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sz="1800" kern="1200" cap="none" dirty="0">
              <a:latin typeface="Arial" panose="020B0604020202020204" pitchFamily="34" charset="0"/>
              <a:cs typeface="Arial" panose="020B0604020202020204" pitchFamily="34" charset="0"/>
            </a:rPr>
            <a:t>Interactive visualization of waste segregation errors, disposal statuses, and departmental compliance trends.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89846" y="1117792"/>
        <a:ext cx="1776256" cy="3084684"/>
      </dsp:txXfrm>
    </dsp:sp>
    <dsp:sp modelId="{F3146F27-8A7F-46D4-B9A0-AD328C0A944F}">
      <dsp:nvSpPr>
        <dsp:cNvPr id="0" name=""/>
        <dsp:cNvSpPr/>
      </dsp:nvSpPr>
      <dsp:spPr>
        <a:xfrm>
          <a:off x="3139198" y="1295"/>
          <a:ext cx="1009001" cy="100900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3F30FA-844D-4B32-95A7-7437B19FC05B}">
      <dsp:nvSpPr>
        <dsp:cNvPr id="0" name=""/>
        <dsp:cNvSpPr/>
      </dsp:nvSpPr>
      <dsp:spPr>
        <a:xfrm>
          <a:off x="3354231" y="216329"/>
          <a:ext cx="578935" cy="5789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158E0F-0B23-429B-96BA-AB34A574F102}">
      <dsp:nvSpPr>
        <dsp:cNvPr id="0" name=""/>
        <dsp:cNvSpPr/>
      </dsp:nvSpPr>
      <dsp:spPr>
        <a:xfrm>
          <a:off x="2755571" y="1117792"/>
          <a:ext cx="1776256" cy="308468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dirty="0">
              <a:latin typeface="Arial" panose="020B0604020202020204" pitchFamily="34" charset="0"/>
              <a:cs typeface="Arial" panose="020B0604020202020204" pitchFamily="34" charset="0"/>
            </a:rPr>
            <a:t>Hospital ERP Integration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sz="1800" kern="1200" cap="none" dirty="0">
              <a:latin typeface="Arial" panose="020B0604020202020204" pitchFamily="34" charset="0"/>
              <a:cs typeface="Arial" panose="020B0604020202020204" pitchFamily="34" charset="0"/>
            </a:rPr>
            <a:t>Seamless connection with hospital management systems for automated waste data capture and compliance reporting.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755571" y="1117792"/>
        <a:ext cx="1776256" cy="3084684"/>
      </dsp:txXfrm>
    </dsp:sp>
    <dsp:sp modelId="{3D8EE8DD-24C1-432C-9700-75A31B9B9146}">
      <dsp:nvSpPr>
        <dsp:cNvPr id="0" name=""/>
        <dsp:cNvSpPr/>
      </dsp:nvSpPr>
      <dsp:spPr>
        <a:xfrm>
          <a:off x="5204923" y="1295"/>
          <a:ext cx="1009001" cy="100900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81C7A6-DFCD-4B64-A9F3-A05F8C38BC26}">
      <dsp:nvSpPr>
        <dsp:cNvPr id="0" name=""/>
        <dsp:cNvSpPr/>
      </dsp:nvSpPr>
      <dsp:spPr>
        <a:xfrm>
          <a:off x="5419956" y="216329"/>
          <a:ext cx="578935" cy="5789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D80618-8A55-4C99-AD9F-EC5CCE647801}">
      <dsp:nvSpPr>
        <dsp:cNvPr id="0" name=""/>
        <dsp:cNvSpPr/>
      </dsp:nvSpPr>
      <dsp:spPr>
        <a:xfrm>
          <a:off x="4821296" y="1117792"/>
          <a:ext cx="1776256" cy="308468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dirty="0">
              <a:latin typeface="Arial" panose="020B0604020202020204" pitchFamily="34" charset="0"/>
              <a:cs typeface="Arial" panose="020B0604020202020204" pitchFamily="34" charset="0"/>
            </a:rPr>
            <a:t>Predictive Analytics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sz="1800" kern="1200" cap="none" dirty="0">
              <a:latin typeface="Arial" panose="020B0604020202020204" pitchFamily="34" charset="0"/>
              <a:cs typeface="Arial" panose="020B0604020202020204" pitchFamily="34" charset="0"/>
            </a:rPr>
            <a:t>Using historical data to forecast waste generation patterns and optimize resource allocation.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821296" y="1117792"/>
        <a:ext cx="1776256" cy="3084684"/>
      </dsp:txXfrm>
    </dsp:sp>
    <dsp:sp modelId="{21F1C683-8B68-48E1-B2A9-DC9D8958DDF8}">
      <dsp:nvSpPr>
        <dsp:cNvPr id="0" name=""/>
        <dsp:cNvSpPr/>
      </dsp:nvSpPr>
      <dsp:spPr>
        <a:xfrm>
          <a:off x="7270648" y="1295"/>
          <a:ext cx="1009001" cy="100900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B7FE55-2A91-49FB-9FD5-D3EAFC978BD4}">
      <dsp:nvSpPr>
        <dsp:cNvPr id="0" name=""/>
        <dsp:cNvSpPr/>
      </dsp:nvSpPr>
      <dsp:spPr>
        <a:xfrm>
          <a:off x="7485681" y="216329"/>
          <a:ext cx="578935" cy="5789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E858E5-5A8A-441B-8869-223BD277BC53}">
      <dsp:nvSpPr>
        <dsp:cNvPr id="0" name=""/>
        <dsp:cNvSpPr/>
      </dsp:nvSpPr>
      <dsp:spPr>
        <a:xfrm>
          <a:off x="6887020" y="1117792"/>
          <a:ext cx="1776256" cy="308468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dirty="0">
              <a:latin typeface="Arial" panose="020B0604020202020204" pitchFamily="34" charset="0"/>
              <a:cs typeface="Arial" panose="020B0604020202020204" pitchFamily="34" charset="0"/>
            </a:rPr>
            <a:t>Enhanced AI Validation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sz="1800" kern="1200" cap="none" dirty="0">
              <a:latin typeface="Arial" panose="020B0604020202020204" pitchFamily="34" charset="0"/>
              <a:cs typeface="Arial" panose="020B0604020202020204" pitchFamily="34" charset="0"/>
            </a:rPr>
            <a:t>Train custom machine learning models on validated data for faster, more accurate waste category predictions.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887020" y="1117792"/>
        <a:ext cx="1776256" cy="3084684"/>
      </dsp:txXfrm>
    </dsp:sp>
    <dsp:sp modelId="{A2D1256E-5E6A-423B-8174-76ED5528B196}">
      <dsp:nvSpPr>
        <dsp:cNvPr id="0" name=""/>
        <dsp:cNvSpPr/>
      </dsp:nvSpPr>
      <dsp:spPr>
        <a:xfrm>
          <a:off x="9336372" y="1295"/>
          <a:ext cx="1009001" cy="1009001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1B509C-6044-4CDD-A915-B4A36E3F91F7}">
      <dsp:nvSpPr>
        <dsp:cNvPr id="0" name=""/>
        <dsp:cNvSpPr/>
      </dsp:nvSpPr>
      <dsp:spPr>
        <a:xfrm>
          <a:off x="9551406" y="216329"/>
          <a:ext cx="578935" cy="57893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62F83-F1BD-46A8-A258-80A5B246A1D6}">
      <dsp:nvSpPr>
        <dsp:cNvPr id="0" name=""/>
        <dsp:cNvSpPr/>
      </dsp:nvSpPr>
      <dsp:spPr>
        <a:xfrm>
          <a:off x="8952745" y="1117792"/>
          <a:ext cx="1776256" cy="308468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dirty="0">
              <a:latin typeface="Arial" panose="020B0604020202020204" pitchFamily="34" charset="0"/>
              <a:cs typeface="Arial" panose="020B0604020202020204" pitchFamily="34" charset="0"/>
            </a:rPr>
            <a:t>Feedback &amp; Training Modules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sz="1800" kern="1200" cap="none" dirty="0">
              <a:latin typeface="Arial" panose="020B0604020202020204" pitchFamily="34" charset="0"/>
              <a:cs typeface="Arial" panose="020B0604020202020204" pitchFamily="34" charset="0"/>
            </a:rPr>
            <a:t>Automated suggestions and tailored training content for departments with frequent segregation errors.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952745" y="1117792"/>
        <a:ext cx="1776256" cy="30846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8/11/2025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998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977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8/11/2025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63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851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8/11/2025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526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8/11/2025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999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8/11/2025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980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8/11/2025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43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402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0790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971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8/11/2025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106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samaresh-ghorami-ba54a82a0/" TargetMode="External"/><Relationship Id="rId3" Type="http://schemas.openxmlformats.org/officeDocument/2006/relationships/hyperlink" Target="https://www.linkedin.com/in/dr-aditya-maheshwari-616885319/" TargetMode="External"/><Relationship Id="rId7" Type="http://schemas.openxmlformats.org/officeDocument/2006/relationships/hyperlink" Target="https://www.linkedin.com/in/santosh-soumyadarshi-dash-256241219/overlay/about-this-profile/" TargetMode="External"/><Relationship Id="rId2" Type="http://schemas.openxmlformats.org/officeDocument/2006/relationships/hyperlink" Target="http://www.linkedin.com/in/drmathewabraha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santosh-soumyadarshi-dash-256241219/" TargetMode="External"/><Relationship Id="rId5" Type="http://schemas.openxmlformats.org/officeDocument/2006/relationships/hyperlink" Target="https://www.linkedin.com/in/nishi-jacob-a62a04320/overlay/about-this-profile/" TargetMode="External"/><Relationship Id="rId4" Type="http://schemas.openxmlformats.org/officeDocument/2006/relationships/hyperlink" Target="https://www.linkedin.com/in/nishi-jacob-a62a04320/" TargetMode="External"/><Relationship Id="rId9" Type="http://schemas.openxmlformats.org/officeDocument/2006/relationships/hyperlink" Target="https://www.linkedin.com/in/samaresh-ghorami-ba54a82a0/overlay/about-this-profile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6C8DE4-2992-8084-AD80-942C6073C1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438" y="639763"/>
            <a:ext cx="6021207" cy="3227387"/>
          </a:xfrm>
        </p:spPr>
        <p:txBody>
          <a:bodyPr anchor="b">
            <a:normAutofit/>
          </a:bodyPr>
          <a:lstStyle/>
          <a:p>
            <a:pPr algn="l"/>
            <a:r>
              <a:rPr lang="en-US" sz="6200"/>
              <a:t>Hospital Waste Management </a:t>
            </a:r>
            <a:br>
              <a:rPr lang="en-US" sz="6200"/>
            </a:br>
            <a:r>
              <a:rPr lang="en-US" sz="6200"/>
              <a:t>AI Agent System</a:t>
            </a:r>
            <a:endParaRPr lang="en-IN" sz="6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60DF7C-88F0-40A5-96EC-BABE7A4A3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7534655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D5D39A-8E62-997B-394A-CA125566D7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438" y="4525963"/>
            <a:ext cx="6021207" cy="1509712"/>
          </a:xfrm>
        </p:spPr>
        <p:txBody>
          <a:bodyPr anchor="t">
            <a:normAutofit/>
          </a:bodyPr>
          <a:lstStyle/>
          <a:p>
            <a:pPr algn="l"/>
            <a:r>
              <a:rPr lang="en-IN" dirty="0"/>
              <a:t>Smart Waste, Safe Planet!</a:t>
            </a: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DC806-FE3D-F714-275E-9B2990A0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4" r="52630"/>
          <a:stretch>
            <a:fillRect/>
          </a:stretch>
        </p:blipFill>
        <p:spPr>
          <a:xfrm>
            <a:off x="7534655" y="10"/>
            <a:ext cx="465734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6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47BEEF-01FA-4CBA-9B0E-020E0908A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27CBDD7-6A01-4B3F-B16A-F50305427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DA127A-8F4F-1ECA-D887-28A487DB4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4" r="12944"/>
          <a:stretch>
            <a:fillRect/>
          </a:stretch>
        </p:blipFill>
        <p:spPr>
          <a:xfrm>
            <a:off x="701527" y="689042"/>
            <a:ext cx="5072743" cy="54799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0E30EC0E-917F-637A-80C1-9FE2DD3BD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22714"/>
            <a:ext cx="5147927" cy="261257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1538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209EF54-7EC9-7089-AAE5-3D4022089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79"/>
            <a:ext cx="10268712" cy="2005149"/>
          </a:xfrm>
        </p:spPr>
        <p:txBody>
          <a:bodyPr>
            <a:noAutofit/>
          </a:bodyPr>
          <a:lstStyle/>
          <a:p>
            <a:r>
              <a:rPr lang="en-IN" sz="5900" dirty="0"/>
              <a:t>AI AGENT 2: Segregation Error Logging &amp; Reporting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FF9DCC-62D8-A42F-A59C-DE45C001464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304800" y="715113"/>
            <a:ext cx="11408229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Triggered when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Error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identified by the validation agent.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Actions:</a:t>
            </a:r>
            <a:br>
              <a:rPr lang="en-US" altLang="en-US" sz="2200" cap="none" dirty="0">
                <a:latin typeface="Arial" panose="020B0604020202020204" pitchFamily="34" charset="0"/>
              </a:rPr>
            </a:br>
            <a:r>
              <a:rPr lang="en-US" altLang="en-US" sz="2200" cap="none" dirty="0">
                <a:latin typeface="Arial" panose="020B0604020202020204" pitchFamily="34" charset="0"/>
              </a:rPr>
              <a:t>-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Logs error details (date, time, department, waste category &amp; description, weight, email) into an Excel error log.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-Sends an automated email notification to the form responder, informing them about the segregation error and requesting corrective action.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Goal:</a:t>
            </a:r>
            <a:br>
              <a:rPr lang="en-US" altLang="en-US" sz="2200" cap="none" dirty="0"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 repeated errors through timely feedback and staff awareness.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403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2FC418-1F93-32B6-EF77-90BA133EA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BA49D7-880A-8AA1-1D89-EA60465E0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DEDDB2C-DCF4-824A-EE9F-D5EB12C54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6A5BC0-1019-4488-655D-D8C597F2C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r="1042" b="246"/>
          <a:stretch>
            <a:fillRect/>
          </a:stretch>
        </p:blipFill>
        <p:spPr>
          <a:xfrm>
            <a:off x="691377" y="695784"/>
            <a:ext cx="5186909" cy="54664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697744-3403-5D62-2EC7-DCC029284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37"/>
          <a:stretch>
            <a:fillRect/>
          </a:stretch>
        </p:blipFill>
        <p:spPr>
          <a:xfrm>
            <a:off x="6180521" y="3322357"/>
            <a:ext cx="5186909" cy="263359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701432-79B2-D6DE-172F-4D506B073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521" y="695784"/>
            <a:ext cx="5186909" cy="230853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8577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6CA83-F763-9AAB-8373-09A2D50A1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F68A875-D2C3-5501-2CCE-9A989C4A4A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79"/>
            <a:ext cx="10268712" cy="2005149"/>
          </a:xfrm>
        </p:spPr>
        <p:txBody>
          <a:bodyPr>
            <a:noAutofit/>
          </a:bodyPr>
          <a:lstStyle/>
          <a:p>
            <a:r>
              <a:rPr lang="en-IN" sz="5900" dirty="0"/>
              <a:t>AI AGENT 3: </a:t>
            </a:r>
            <a:r>
              <a:rPr lang="en-IN" sz="6000" dirty="0"/>
              <a:t>Internal Disposal Agent</a:t>
            </a:r>
            <a:endParaRPr lang="en-IN" sz="590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1F6FFC5-87C9-0006-E568-99CBF4BB7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447" y="725546"/>
            <a:ext cx="9710057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Triggered for waste validated as correct and marked for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Internal Disposal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Collects key data (waste category, description, weight, department, date).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AI to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summarize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data and generate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actionable recommendations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the internal disposal team.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Automatically emails the summary and recommendations to the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Internal Disposal Authority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timely action.</a:t>
            </a:r>
          </a:p>
        </p:txBody>
      </p:sp>
    </p:spTree>
    <p:extLst>
      <p:ext uri="{BB962C8B-B14F-4D97-AF65-F5344CB8AC3E}">
        <p14:creationId xmlns:p14="http://schemas.microsoft.com/office/powerpoint/2010/main" val="1942406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15DBFE-50DF-D6AB-6343-BF30594D7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9398C13-6DEF-9D7D-B169-BA896FAFF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FE2807-A480-9C40-143B-44015BD25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1B383A-FC34-41E8-A5C3-F2B5FBCCA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4" y="926629"/>
            <a:ext cx="10670866" cy="500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2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B438F-3C01-D4CF-29AC-E9A575251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467836-5D8E-5D57-6369-2488897FA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79"/>
            <a:ext cx="10268712" cy="2005149"/>
          </a:xfrm>
        </p:spPr>
        <p:txBody>
          <a:bodyPr>
            <a:noAutofit/>
          </a:bodyPr>
          <a:lstStyle/>
          <a:p>
            <a:r>
              <a:rPr lang="en-IN" sz="5900" dirty="0"/>
              <a:t>AI AGENT 4: </a:t>
            </a:r>
            <a:r>
              <a:rPr lang="en-IN" sz="6000" dirty="0"/>
              <a:t>External Disposal Agent</a:t>
            </a:r>
            <a:endParaRPr lang="en-IN" sz="59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1762A3-FAE0-439A-B9FA-1AF83C1A7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4504" y="476854"/>
            <a:ext cx="9339943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Activated for waste validated as correct and marked for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External Disposal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Routes waste based on category: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Incineration Team: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If waste category is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Yellow</a:t>
            </a:r>
            <a:endParaRPr lang="en-US" altLang="en-US" sz="22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Waste Recycling Team: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all other categories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Sends notification emails to the respective teams, including: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Request to collect waste from designated collection areas (Area 1 for Incineration, Area 2 for Recycling)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Waits for confirmation or reply from teams to ensure collection.</a:t>
            </a:r>
          </a:p>
        </p:txBody>
      </p:sp>
    </p:spTree>
    <p:extLst>
      <p:ext uri="{BB962C8B-B14F-4D97-AF65-F5344CB8AC3E}">
        <p14:creationId xmlns:p14="http://schemas.microsoft.com/office/powerpoint/2010/main" val="967060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8F36C1-965D-8C25-06BE-2FEE1AD66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845BE8-6761-26EF-C812-5FF8636A8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BFF307D-CD34-E063-DE13-F4A510F8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C2FB63-1350-E7A5-182F-54C251255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71" y="781194"/>
            <a:ext cx="10548257" cy="529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80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547BEEF-01FA-4CBA-9B0E-020E0908A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27CBDD7-6A01-4B3F-B16A-F50305427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diagram of a workflow&#10;&#10;AI-generated content may be incorrect.">
            <a:extLst>
              <a:ext uri="{FF2B5EF4-FFF2-40B4-BE49-F238E27FC236}">
                <a16:creationId xmlns:a16="http://schemas.microsoft.com/office/drawing/2014/main" id="{11FB1C34-7FA9-0BC0-E134-6D4E5457D0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324" r="35109" b="7731"/>
          <a:stretch>
            <a:fillRect/>
          </a:stretch>
        </p:blipFill>
        <p:spPr>
          <a:xfrm>
            <a:off x="875847" y="1817648"/>
            <a:ext cx="5152592" cy="4025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0AF29E-E99A-88A9-7BF0-D8D4B80D8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58" b="82137"/>
          <a:stretch>
            <a:fillRect/>
          </a:stretch>
        </p:blipFill>
        <p:spPr>
          <a:xfrm>
            <a:off x="1100480" y="913247"/>
            <a:ext cx="10107491" cy="904401"/>
          </a:xfrm>
          <a:prstGeom prst="rect">
            <a:avLst/>
          </a:prstGeom>
        </p:spPr>
      </p:pic>
      <p:pic>
        <p:nvPicPr>
          <p:cNvPr id="13" name="Picture 12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FDBAC1ED-67B8-1C67-A451-24C2E64E3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3" y="1926772"/>
            <a:ext cx="5229247" cy="376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63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6F757B-95C2-C034-0E57-677D460C6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28600"/>
            <a:ext cx="6716486" cy="6629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 fontScale="92500"/>
          </a:bodyPr>
          <a:lstStyle/>
          <a:p>
            <a:pPr marL="342900" marR="0" lvl="0" indent="-342900" fontAlgn="base">
              <a:lnSpc>
                <a:spcPct val="91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900" b="1" i="0" u="none" strike="noStrike" cap="none" spc="50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Supports SDG Target 12.4:</a:t>
            </a:r>
            <a:br>
              <a:rPr kumimoji="0" lang="en-US" altLang="en-US" sz="1900" b="0" i="0" u="none" strike="noStrike" cap="none" spc="50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900" b="0" i="1" u="none" strike="noStrike" cap="none" spc="50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“By 2020, achieve environmentally sound management of chemicals and all wastes throughout their life cycle.”</a:t>
            </a:r>
            <a:br>
              <a:rPr kumimoji="0" lang="en-US" altLang="en-US" sz="1900" b="0" i="0" u="none" strike="noStrike" cap="none" spc="50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900" b="0" i="0" u="none" strike="noStrike" cap="none" spc="50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— Ensures biomedical waste is segregated and routed properly to reduce environmental hazards.</a:t>
            </a:r>
          </a:p>
          <a:p>
            <a:pPr marL="342900" marR="0" lvl="0" indent="-342900" fontAlgn="base">
              <a:lnSpc>
                <a:spcPct val="91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900" b="1" i="0" u="none" strike="noStrike" cap="none" spc="50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Contributes to SDG Target 12.5:</a:t>
            </a:r>
            <a:br>
              <a:rPr kumimoji="0" lang="en-US" altLang="en-US" sz="1900" b="0" i="0" u="none" strike="noStrike" cap="none" spc="50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900" b="0" i="1" u="none" strike="noStrike" cap="none" spc="50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“Substantially reduce waste generation through prevention, reduction, recycling and reuse.”</a:t>
            </a:r>
            <a:br>
              <a:rPr kumimoji="0" lang="en-US" altLang="en-US" sz="1900" b="0" i="0" u="none" strike="noStrike" cap="none" spc="50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900" b="0" i="0" u="none" strike="noStrike" cap="none" spc="50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— Minimizes segregation errors and promotes correct disposal to reduce hospital waste contamination and volume.</a:t>
            </a:r>
          </a:p>
          <a:p>
            <a:pPr marL="342900" marR="0" lvl="0" indent="-342900" fontAlgn="base">
              <a:lnSpc>
                <a:spcPct val="91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900" b="1" i="0" u="none" strike="noStrike" cap="none" spc="50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Promotes SDG Target 12.8:</a:t>
            </a:r>
            <a:br>
              <a:rPr kumimoji="0" lang="en-US" altLang="en-US" sz="1900" b="0" i="0" u="none" strike="noStrike" cap="none" spc="50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900" b="0" i="1" u="none" strike="noStrike" cap="none" spc="50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“Ensure that people everywhere have the relevant information and awareness for sustainable development.”</a:t>
            </a:r>
            <a:br>
              <a:rPr kumimoji="0" lang="en-US" altLang="en-US" sz="1900" b="0" i="0" u="none" strike="noStrike" cap="none" spc="50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900" b="0" i="0" u="none" strike="noStrike" cap="none" spc="50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— Through automated error notifications and reporting, raises awareness among hospital staff about correct waste handling.</a:t>
            </a:r>
          </a:p>
          <a:p>
            <a:pPr marL="342900" marR="0" lvl="0" indent="-342900" fontAlgn="base">
              <a:lnSpc>
                <a:spcPct val="91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900" b="1" i="0" u="none" strike="noStrike" cap="none" spc="50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Additional Benefits:</a:t>
            </a:r>
            <a:endParaRPr kumimoji="0" lang="en-US" altLang="en-US" sz="1900" b="0" i="0" u="none" strike="noStrike" cap="none" spc="50" normalizeH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base">
              <a:lnSpc>
                <a:spcPct val="91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900" b="0" i="0" u="none" strike="noStrike" cap="none" spc="50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Improves patient and staff safety by preventing hazardous waste mishandling.</a:t>
            </a:r>
          </a:p>
          <a:p>
            <a:pPr lvl="1" fontAlgn="base">
              <a:lnSpc>
                <a:spcPct val="91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900" b="0" i="0" u="none" strike="noStrike" cap="none" spc="50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Enables data-driven decision making via logged reports and summaries.</a:t>
            </a:r>
          </a:p>
          <a:p>
            <a:pPr lvl="1" fontAlgn="base">
              <a:lnSpc>
                <a:spcPct val="91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900" b="0" i="0" u="none" strike="noStrike" cap="none" spc="50" normalizeH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Reduces operational costs by optimizing disposal processes.</a:t>
            </a:r>
          </a:p>
          <a:p>
            <a:pPr marL="0" marR="0" lvl="0" indent="0" fontAlgn="base">
              <a:lnSpc>
                <a:spcPct val="91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spc="50" normalizeH="0" dirty="0">
              <a:ln>
                <a:noFill/>
              </a:ln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23C3C4-43A0-0BF0-DD8C-3AC8B04C10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95" r="13455"/>
          <a:stretch>
            <a:fillRect/>
          </a:stretch>
        </p:blipFill>
        <p:spPr>
          <a:xfrm>
            <a:off x="173407" y="2576792"/>
            <a:ext cx="4258601" cy="4121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7AC70A-15A0-D7AA-9439-8E978F01CF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781" r="77321" b="1757"/>
          <a:stretch>
            <a:fillRect/>
          </a:stretch>
        </p:blipFill>
        <p:spPr>
          <a:xfrm>
            <a:off x="1127052" y="228600"/>
            <a:ext cx="2382220" cy="217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24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377668-19BA-DC3E-35BD-DB5D9F3A3BE4}"/>
              </a:ext>
            </a:extLst>
          </p:cNvPr>
          <p:cNvSpPr txBox="1"/>
          <p:nvPr/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Future Enhancements &amp; Scalability</a:t>
            </a:r>
          </a:p>
        </p:txBody>
      </p:sp>
      <p:graphicFrame>
        <p:nvGraphicFramePr>
          <p:cNvPr id="16" name="TextBox 2">
            <a:extLst>
              <a:ext uri="{FF2B5EF4-FFF2-40B4-BE49-F238E27FC236}">
                <a16:creationId xmlns:a16="http://schemas.microsoft.com/office/drawing/2014/main" id="{FE36127A-9FD1-02A0-0C7F-829BAEBEAD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49974"/>
              </p:ext>
            </p:extLst>
          </p:nvPr>
        </p:nvGraphicFramePr>
        <p:xfrm>
          <a:off x="501805" y="2336412"/>
          <a:ext cx="11418849" cy="4203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055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42CAC-A03E-BDB6-39BC-97D37D0F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IN" dirty="0"/>
              <a:t>Introduction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2264989"/>
            <a:ext cx="12188952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DE3C9D2-7202-15C9-2590-FDDB877BBC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0120" y="2953451"/>
            <a:ext cx="10268712" cy="25752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91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Biomedical waste poses serious health &amp; environmental risks if mismanaged</a:t>
            </a:r>
          </a:p>
          <a:p>
            <a:pPr marL="342900" marR="0" lvl="0" indent="-342900" defTabSz="914400" rtl="0" eaLnBrk="0" fontAlgn="base" latinLnBrk="0" hangingPunct="0">
              <a:lnSpc>
                <a:spcPct val="91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Hospitals generate multiple waste categories requiring strict segregation</a:t>
            </a:r>
          </a:p>
          <a:p>
            <a:pPr marL="342900" marR="0" lvl="0" indent="-342900" defTabSz="914400" rtl="0" eaLnBrk="0" fontAlgn="base" latinLnBrk="0" hangingPunct="0">
              <a:lnSpc>
                <a:spcPct val="91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Errors in segregation can lead to infections, regulatory penalties, and environmental harm</a:t>
            </a:r>
          </a:p>
          <a:p>
            <a:pPr marL="342900" marR="0" lvl="0" indent="-342900" defTabSz="914400" rtl="0" eaLnBrk="0" fontAlgn="base" latinLnBrk="0" hangingPunct="0">
              <a:lnSpc>
                <a:spcPct val="91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Need for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automated, real-time validation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to improve compliance</a:t>
            </a:r>
          </a:p>
          <a:p>
            <a:pPr marL="342900" marR="0" lvl="0" indent="-342900" defTabSz="914400" rtl="0" eaLnBrk="0" fontAlgn="base" latinLnBrk="0" hangingPunct="0">
              <a:lnSpc>
                <a:spcPct val="91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Project aligns with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SDG 12 – Responsible Consumption and Production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 yellow sign with white text&#10;&#10;AI-generated content may be incorrect.">
            <a:extLst>
              <a:ext uri="{FF2B5EF4-FFF2-40B4-BE49-F238E27FC236}">
                <a16:creationId xmlns:a16="http://schemas.microsoft.com/office/drawing/2014/main" id="{A66B8523-029C-EDA8-3467-0713B86C1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99" y="259248"/>
            <a:ext cx="1817915" cy="1817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0219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EA05D-6C15-E7F8-88A2-1990E0FF1BC2}"/>
              </a:ext>
            </a:extLst>
          </p:cNvPr>
          <p:cNvSpPr txBox="1"/>
          <p:nvPr/>
        </p:nvSpPr>
        <p:spPr>
          <a:xfrm>
            <a:off x="-126057" y="643467"/>
            <a:ext cx="4909457" cy="5571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 &amp;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Call to Action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C469EBD-B508-2691-35ED-FB62F415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336" y="643467"/>
            <a:ext cx="5926496" cy="55710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342900" marR="0" lvl="0" indent="-342900" fontAlgn="base">
              <a:lnSpc>
                <a:spcPct val="101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spc="50" normalizeH="0" dirty="0">
                <a:ln>
                  <a:noFill/>
                </a:ln>
                <a:effectLst/>
              </a:rPr>
              <a:t>The AI Agent framework effectively automates biomedical waste validation and routing, reducing errors and improving disposal compliance.</a:t>
            </a:r>
          </a:p>
          <a:p>
            <a:pPr marL="342900" marR="0" lvl="0" indent="-342900" fontAlgn="base">
              <a:lnSpc>
                <a:spcPct val="101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spc="50" normalizeH="0" dirty="0">
                <a:ln>
                  <a:noFill/>
                </a:ln>
                <a:effectLst/>
              </a:rPr>
              <a:t>Aligns strongly with </a:t>
            </a:r>
            <a:r>
              <a:rPr kumimoji="0" lang="en-US" altLang="en-US" sz="2400" b="1" i="0" u="none" strike="noStrike" cap="none" spc="50" normalizeH="0" dirty="0">
                <a:ln>
                  <a:noFill/>
                </a:ln>
                <a:effectLst/>
              </a:rPr>
              <a:t>SDG 12</a:t>
            </a:r>
            <a:r>
              <a:rPr kumimoji="0" lang="en-US" altLang="en-US" sz="2400" b="0" i="0" u="none" strike="noStrike" cap="none" spc="50" normalizeH="0" dirty="0">
                <a:ln>
                  <a:noFill/>
                </a:ln>
                <a:effectLst/>
              </a:rPr>
              <a:t> by promoting responsible consumption, waste reduction, and sustainable hospital practices.</a:t>
            </a:r>
          </a:p>
          <a:p>
            <a:pPr marL="342900" marR="0" lvl="0" indent="-342900" fontAlgn="base">
              <a:lnSpc>
                <a:spcPct val="101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0" i="0" u="none" strike="noStrike" cap="none" spc="50" normalizeH="0" dirty="0">
                <a:ln>
                  <a:noFill/>
                </a:ln>
                <a:effectLst/>
              </a:rPr>
              <a:t>Enables safer hospital environments, better resource management, and environmental protection.</a:t>
            </a:r>
          </a:p>
          <a:p>
            <a:pPr marL="342900" marR="0" lvl="0" indent="-342900" fontAlgn="base">
              <a:lnSpc>
                <a:spcPct val="101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1" i="0" u="none" strike="noStrike" cap="none" spc="50" normalizeH="0" dirty="0">
                <a:ln>
                  <a:noFill/>
                </a:ln>
                <a:effectLst/>
              </a:rPr>
              <a:t>Call to Action:</a:t>
            </a:r>
            <a:r>
              <a:rPr kumimoji="0" lang="en-US" altLang="en-US" sz="2400" b="0" i="0" u="none" strike="noStrike" cap="none" spc="50" normalizeH="0" dirty="0">
                <a:ln>
                  <a:noFill/>
                </a:ln>
                <a:effectLst/>
              </a:rPr>
              <a:t> Encourage hospitals to adopt AI-driven waste management systems to meet sustainability goals and enhance operational efficiency.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E6C5B4-7181-37F7-154F-15A5A41E5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62" y="5516941"/>
            <a:ext cx="1153886" cy="102628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1121D8-009F-E556-3A08-F8A8FBE4C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286" y="5525408"/>
            <a:ext cx="1526721" cy="101781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AC1867-AC62-7C05-666C-F58F23986E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413" t="20928" r="30942" b="21956"/>
          <a:stretch>
            <a:fillRect/>
          </a:stretch>
        </p:blipFill>
        <p:spPr>
          <a:xfrm>
            <a:off x="3455589" y="5516941"/>
            <a:ext cx="872817" cy="102628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AC26A0-1021-8A48-6DAA-D233B3CDA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68" y="276354"/>
            <a:ext cx="1057167" cy="10571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DF73B5-3A30-2836-045E-33ABBD4AC47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336" t="12999" r="11501" b="20808"/>
          <a:stretch>
            <a:fillRect/>
          </a:stretch>
        </p:blipFill>
        <p:spPr>
          <a:xfrm>
            <a:off x="2689901" y="276354"/>
            <a:ext cx="1129527" cy="105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37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EFA0F-21AB-FFCD-F124-687AB8FBD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MADE BY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DD750-6DF5-2598-DEC1-185F90904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Mathew Abraham</a:t>
            </a:r>
            <a:r>
              <a:rPr lang="en-US" b="1" dirty="0"/>
              <a:t> (TEAM LEADER)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Dr. Aditya Maheshwari</a:t>
            </a:r>
            <a:endParaRPr lang="en-IN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Nishi Jacob</a:t>
            </a:r>
            <a:endParaRPr lang="en-IN" b="1" dirty="0"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Santosh </a:t>
            </a:r>
            <a:r>
              <a:rPr lang="en-IN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Soumyadarshi</a:t>
            </a:r>
            <a:r>
              <a:rPr lang="en-IN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Dash</a:t>
            </a:r>
            <a:endParaRPr lang="en-IN" b="1" dirty="0"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b="1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Samaresh</a:t>
            </a:r>
            <a:r>
              <a:rPr lang="en-IN" b="1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IN" b="1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Ghorami</a:t>
            </a:r>
            <a:endParaRPr lang="en-IN" b="1" dirty="0"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9449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E17611E-AA94-0B43-7DBC-C4D109861F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90217" y="-1"/>
            <a:ext cx="7500259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marL="571500" indent="-5715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7600" b="1" dirty="0">
                <a:latin typeface="Arial" panose="020B0604020202020204" pitchFamily="34" charset="0"/>
                <a:cs typeface="Arial" panose="020B0604020202020204" pitchFamily="34" charset="0"/>
              </a:rPr>
              <a:t>Goal:</a:t>
            </a:r>
            <a:r>
              <a:rPr lang="en-US" sz="7600" dirty="0">
                <a:latin typeface="Arial" panose="020B0604020202020204" pitchFamily="34" charset="0"/>
                <a:cs typeface="Arial" panose="020B0604020202020204" pitchFamily="34" charset="0"/>
              </a:rPr>
              <a:t> Ensure sustainable consumption and production patterns globally.</a:t>
            </a:r>
          </a:p>
          <a:p>
            <a:pPr marL="571500" indent="-5715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7600" b="1" dirty="0">
                <a:latin typeface="Arial" panose="020B0604020202020204" pitchFamily="34" charset="0"/>
                <a:cs typeface="Arial" panose="020B0604020202020204" pitchFamily="34" charset="0"/>
              </a:rPr>
              <a:t>Key Focus:</a:t>
            </a:r>
          </a:p>
          <a:p>
            <a:pPr marL="845820" lvl="1" indent="-5715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7600" dirty="0">
                <a:latin typeface="Arial" panose="020B0604020202020204" pitchFamily="34" charset="0"/>
                <a:cs typeface="Arial" panose="020B0604020202020204" pitchFamily="34" charset="0"/>
              </a:rPr>
              <a:t>Efficient resource use</a:t>
            </a:r>
          </a:p>
          <a:p>
            <a:pPr marL="845820" lvl="1" indent="-5715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7600" dirty="0">
                <a:latin typeface="Arial" panose="020B0604020202020204" pitchFamily="34" charset="0"/>
                <a:cs typeface="Arial" panose="020B0604020202020204" pitchFamily="34" charset="0"/>
              </a:rPr>
              <a:t>Reduction of waste generation</a:t>
            </a:r>
          </a:p>
          <a:p>
            <a:pPr marL="845820" lvl="1" indent="-5715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7600" dirty="0">
                <a:latin typeface="Arial" panose="020B0604020202020204" pitchFamily="34" charset="0"/>
                <a:cs typeface="Arial" panose="020B0604020202020204" pitchFamily="34" charset="0"/>
              </a:rPr>
              <a:t>Safe disposal and recycling of hazardous materials</a:t>
            </a:r>
          </a:p>
          <a:p>
            <a:pPr marL="571500" indent="-5715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7600" b="1" dirty="0">
                <a:latin typeface="Arial" panose="020B0604020202020204" pitchFamily="34" charset="0"/>
                <a:cs typeface="Arial" panose="020B0604020202020204" pitchFamily="34" charset="0"/>
              </a:rPr>
              <a:t>Healthcare Relevance:</a:t>
            </a:r>
            <a:endParaRPr lang="en-US" sz="7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1520" lvl="2" indent="-4572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7600" b="0" dirty="0">
                <a:latin typeface="Arial" panose="020B0604020202020204" pitchFamily="34" charset="0"/>
                <a:cs typeface="Arial" panose="020B0604020202020204" pitchFamily="34" charset="0"/>
              </a:rPr>
              <a:t>Biomedical waste can harm both environment and public health if not managed properly.</a:t>
            </a:r>
          </a:p>
          <a:p>
            <a:pPr marL="731520" lvl="2" indent="-4572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7600" b="0" dirty="0">
                <a:latin typeface="Arial" panose="020B0604020202020204" pitchFamily="34" charset="0"/>
                <a:cs typeface="Arial" panose="020B0604020202020204" pitchFamily="34" charset="0"/>
              </a:rPr>
              <a:t>Hospitals play a crucial role in achieving SDG 12 targets.</a:t>
            </a:r>
          </a:p>
          <a:p>
            <a:pPr marL="571500" indent="-5715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7600" b="1" dirty="0">
                <a:latin typeface="Arial" panose="020B0604020202020204" pitchFamily="34" charset="0"/>
                <a:cs typeface="Arial" panose="020B0604020202020204" pitchFamily="34" charset="0"/>
              </a:rPr>
              <a:t>Relevant SDG Targets for This Project:</a:t>
            </a:r>
            <a:endParaRPr lang="en-US" sz="7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5820" lvl="1" indent="-5715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7600" b="1" dirty="0">
                <a:latin typeface="Arial" panose="020B0604020202020204" pitchFamily="34" charset="0"/>
                <a:cs typeface="Arial" panose="020B0604020202020204" pitchFamily="34" charset="0"/>
              </a:rPr>
              <a:t>Target 12.4:</a:t>
            </a:r>
            <a:r>
              <a:rPr lang="en-US" sz="7600" dirty="0">
                <a:latin typeface="Arial" panose="020B0604020202020204" pitchFamily="34" charset="0"/>
                <a:cs typeface="Arial" panose="020B0604020202020204" pitchFamily="34" charset="0"/>
              </a:rPr>
              <a:t> Environmentally sound management of chemicals and all wastes.</a:t>
            </a:r>
          </a:p>
          <a:p>
            <a:pPr marL="845820" lvl="1" indent="-5715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7600" b="1" dirty="0">
                <a:latin typeface="Arial" panose="020B0604020202020204" pitchFamily="34" charset="0"/>
                <a:cs typeface="Arial" panose="020B0604020202020204" pitchFamily="34" charset="0"/>
              </a:rPr>
              <a:t>Target 12.5:</a:t>
            </a:r>
            <a:r>
              <a:rPr lang="en-US" sz="7600" dirty="0">
                <a:latin typeface="Arial" panose="020B0604020202020204" pitchFamily="34" charset="0"/>
                <a:cs typeface="Arial" panose="020B0604020202020204" pitchFamily="34" charset="0"/>
              </a:rPr>
              <a:t> Substantially reduce waste generation through prevention, reduction, recycling, and reuse.</a:t>
            </a:r>
          </a:p>
          <a:p>
            <a:pPr marL="845820" lvl="1" indent="-5715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7600" b="1" dirty="0">
                <a:latin typeface="Arial" panose="020B0604020202020204" pitchFamily="34" charset="0"/>
                <a:cs typeface="Arial" panose="020B0604020202020204" pitchFamily="34" charset="0"/>
              </a:rPr>
              <a:t>Target 12.8: </a:t>
            </a:r>
            <a:r>
              <a:rPr lang="en-US" sz="7600" dirty="0">
                <a:latin typeface="Arial" panose="020B0604020202020204" pitchFamily="34" charset="0"/>
                <a:cs typeface="Arial" panose="020B0604020202020204" pitchFamily="34" charset="0"/>
              </a:rPr>
              <a:t>Relevant information and awareness for sustainable development.</a:t>
            </a:r>
          </a:p>
          <a:p>
            <a:pPr marL="0" marR="0" lvl="0" indent="0" defTabSz="914400" rtl="0" eaLnBrk="0" fontAlgn="base" latinLnBrk="0" hangingPunct="0">
              <a:lnSpc>
                <a:spcPct val="91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Several different types of waste management in hospitals&#10;&#10;AI-generated content may be incorrect.">
            <a:extLst>
              <a:ext uri="{FF2B5EF4-FFF2-40B4-BE49-F238E27FC236}">
                <a16:creationId xmlns:a16="http://schemas.microsoft.com/office/drawing/2014/main" id="{E98105F1-964F-D47D-012D-F6F76C1E8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92" b="24454"/>
          <a:stretch>
            <a:fillRect/>
          </a:stretch>
        </p:blipFill>
        <p:spPr>
          <a:xfrm>
            <a:off x="239486" y="267245"/>
            <a:ext cx="4212770" cy="3069227"/>
          </a:xfrm>
          <a:prstGeom prst="rect">
            <a:avLst/>
          </a:prstGeom>
        </p:spPr>
      </p:pic>
      <p:pic>
        <p:nvPicPr>
          <p:cNvPr id="9" name="Picture 8" descr="Several different types of waste management in hospitals&#10;&#10;AI-generated content may be incorrect.">
            <a:extLst>
              <a:ext uri="{FF2B5EF4-FFF2-40B4-BE49-F238E27FC236}">
                <a16:creationId xmlns:a16="http://schemas.microsoft.com/office/drawing/2014/main" id="{2C38AD3E-F2BF-62B2-302E-0CF4AEF34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883" b="24442"/>
          <a:stretch>
            <a:fillRect/>
          </a:stretch>
        </p:blipFill>
        <p:spPr>
          <a:xfrm>
            <a:off x="239485" y="3521528"/>
            <a:ext cx="4212771" cy="306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54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3B76-3257-7540-214F-9A77065CF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Challenge of Biomedical Waste in Hospitals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CD59257-F734-C3D7-6008-4BCFF63F18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29492" y="2302907"/>
            <a:ext cx="9250679" cy="455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Risk: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1722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Biomedical waste contains infectious, hazardous, or recyclable materials.</a:t>
            </a:r>
          </a:p>
          <a:p>
            <a:pPr marL="61722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Incorrect disposal can spread infections and pollute the environment.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Common Issues in Hospitals: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1722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Mis-segregation: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Waste placed in the wrong category (e.g., gloves in yellow bin instead of </a:t>
            </a:r>
            <a:r>
              <a:rPr lang="en-US" altLang="en-US" sz="2000" dirty="0">
                <a:latin typeface="Arial" panose="020B0604020202020204" pitchFamily="34" charset="0"/>
              </a:rPr>
              <a:t>red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61722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 Errors: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Human oversight during collection and categorization.</a:t>
            </a:r>
          </a:p>
          <a:p>
            <a:pPr marL="61722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Lack of Real-Time Checks: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Errors identified only after disposal.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Impact: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1722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Health hazards for hospital staff, patients, and the community.</a:t>
            </a:r>
          </a:p>
          <a:p>
            <a:pPr marL="61722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Increased treatment and disposal costs.</a:t>
            </a:r>
          </a:p>
          <a:p>
            <a:pPr marL="61722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Violation of biomedical waste management regulations.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9B0EE-58B1-BE8D-E3DA-70F24342A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799" y="1414792"/>
            <a:ext cx="1799697" cy="1799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8351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27CBDD7-6A01-4B3F-B16A-F50305427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8CDF420-137A-6995-0F51-4AD4BB3DB1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677429"/>
              </p:ext>
            </p:extLst>
          </p:nvPr>
        </p:nvGraphicFramePr>
        <p:xfrm>
          <a:off x="827314" y="816430"/>
          <a:ext cx="10515600" cy="523602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56610">
                  <a:extLst>
                    <a:ext uri="{9D8B030D-6E8A-4147-A177-3AD203B41FA5}">
                      <a16:colId xmlns:a16="http://schemas.microsoft.com/office/drawing/2014/main" val="1588127771"/>
                    </a:ext>
                  </a:extLst>
                </a:gridCol>
                <a:gridCol w="2702889">
                  <a:extLst>
                    <a:ext uri="{9D8B030D-6E8A-4147-A177-3AD203B41FA5}">
                      <a16:colId xmlns:a16="http://schemas.microsoft.com/office/drawing/2014/main" val="2116704201"/>
                    </a:ext>
                  </a:extLst>
                </a:gridCol>
                <a:gridCol w="2637241">
                  <a:extLst>
                    <a:ext uri="{9D8B030D-6E8A-4147-A177-3AD203B41FA5}">
                      <a16:colId xmlns:a16="http://schemas.microsoft.com/office/drawing/2014/main" val="653268186"/>
                    </a:ext>
                  </a:extLst>
                </a:gridCol>
                <a:gridCol w="2618860">
                  <a:extLst>
                    <a:ext uri="{9D8B030D-6E8A-4147-A177-3AD203B41FA5}">
                      <a16:colId xmlns:a16="http://schemas.microsoft.com/office/drawing/2014/main" val="966698508"/>
                    </a:ext>
                  </a:extLst>
                </a:gridCol>
              </a:tblGrid>
              <a:tr h="693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Waste Category Colour</a:t>
                      </a:r>
                      <a:endParaRPr lang="en-IN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828" marR="64828" marT="32414" marB="3241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 of Waste</a:t>
                      </a:r>
                      <a:endParaRPr lang="en-IN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828" marR="64828" marT="32414" marB="3241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Examples</a:t>
                      </a:r>
                      <a:endParaRPr lang="en-IN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828" marR="64828" marT="32414" marB="3241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Disposal Method</a:t>
                      </a:r>
                      <a:endParaRPr lang="en-IN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828" marR="64828" marT="32414" marB="32414" anchor="ctr"/>
                </a:tc>
                <a:extLst>
                  <a:ext uri="{0D108BD9-81ED-4DB2-BD59-A6C34878D82A}">
                    <a16:rowId xmlns:a16="http://schemas.microsoft.com/office/drawing/2014/main" val="3628258502"/>
                  </a:ext>
                </a:extLst>
              </a:tr>
              <a:tr h="12416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Yellow</a:t>
                      </a:r>
                      <a:endParaRPr lang="en-IN" sz="2000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828" marR="64828" marT="32414" marB="3241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Infectious &amp; Pathological Waste</a:t>
                      </a:r>
                    </a:p>
                  </a:txBody>
                  <a:tcPr marL="64828" marR="64828" marT="32414" marB="3241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Soiled dressings, cotton swabs, infected gloves, human anatomical waste (tissues, organs), blood bags, body fluids</a:t>
                      </a:r>
                    </a:p>
                  </a:txBody>
                  <a:tcPr marL="64828" marR="64828" marT="32414" marB="3241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Incineration or deep burial</a:t>
                      </a:r>
                    </a:p>
                  </a:txBody>
                  <a:tcPr marL="64828" marR="64828" marT="32414" marB="32414" anchor="ctr"/>
                </a:tc>
                <a:extLst>
                  <a:ext uri="{0D108BD9-81ED-4DB2-BD59-A6C34878D82A}">
                    <a16:rowId xmlns:a16="http://schemas.microsoft.com/office/drawing/2014/main" val="2936838115"/>
                  </a:ext>
                </a:extLst>
              </a:tr>
              <a:tr h="10785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</a:t>
                      </a:r>
                      <a:endParaRPr lang="en-IN" sz="20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828" marR="64828" marT="32414" marB="3241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Contaminated Waste Suitable for Recycling</a:t>
                      </a:r>
                    </a:p>
                  </a:txBody>
                  <a:tcPr marL="64828" marR="64828" marT="32414" marB="3241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Tubing, catheters, IV sets, syringes (without needles), gloves, masks (non-infectious plastics)</a:t>
                      </a:r>
                    </a:p>
                  </a:txBody>
                  <a:tcPr marL="64828" marR="64828" marT="32414" marB="3241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Autoclaving and Shredding/recycling</a:t>
                      </a:r>
                    </a:p>
                  </a:txBody>
                  <a:tcPr marL="64828" marR="64828" marT="32414" marB="32414" anchor="ctr"/>
                </a:tc>
                <a:extLst>
                  <a:ext uri="{0D108BD9-81ED-4DB2-BD59-A6C34878D82A}">
                    <a16:rowId xmlns:a16="http://schemas.microsoft.com/office/drawing/2014/main" val="2325868043"/>
                  </a:ext>
                </a:extLst>
              </a:tr>
              <a:tr h="7716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White (Translucent)</a:t>
                      </a:r>
                      <a:endParaRPr lang="en-IN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828" marR="64828" marT="32414" marB="3241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Sharps (Needles, Scalpel Blades, Glassware)</a:t>
                      </a:r>
                    </a:p>
                  </a:txBody>
                  <a:tcPr marL="64828" marR="64828" marT="32414" marB="3241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Needles, scalpels, blades, broken glass</a:t>
                      </a:r>
                    </a:p>
                  </a:txBody>
                  <a:tcPr marL="64828" marR="64828" marT="32414" marB="3241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Disinfection (chemical/thermal) and shredding or encapsulation</a:t>
                      </a:r>
                    </a:p>
                  </a:txBody>
                  <a:tcPr marL="64828" marR="64828" marT="32414" marB="32414" anchor="ctr"/>
                </a:tc>
                <a:extLst>
                  <a:ext uri="{0D108BD9-81ED-4DB2-BD59-A6C34878D82A}">
                    <a16:rowId xmlns:a16="http://schemas.microsoft.com/office/drawing/2014/main" val="2827027212"/>
                  </a:ext>
                </a:extLst>
              </a:tr>
              <a:tr h="6077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Blue</a:t>
                      </a:r>
                      <a:endParaRPr lang="en-IN" sz="20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828" marR="64828" marT="32414" marB="3241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Glassware &amp; Metallic Implants</a:t>
                      </a:r>
                    </a:p>
                  </a:txBody>
                  <a:tcPr marL="64828" marR="64828" marT="32414" marB="3241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Glass vials, ampoules, metallic body implants</a:t>
                      </a:r>
                    </a:p>
                  </a:txBody>
                  <a:tcPr marL="64828" marR="64828" marT="32414" marB="3241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Disinfection and then recycling or safe disposal</a:t>
                      </a:r>
                    </a:p>
                  </a:txBody>
                  <a:tcPr marL="64828" marR="64828" marT="32414" marB="32414" anchor="ctr"/>
                </a:tc>
                <a:extLst>
                  <a:ext uri="{0D108BD9-81ED-4DB2-BD59-A6C34878D82A}">
                    <a16:rowId xmlns:a16="http://schemas.microsoft.com/office/drawing/2014/main" val="3351137404"/>
                  </a:ext>
                </a:extLst>
              </a:tr>
              <a:tr h="8431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Black</a:t>
                      </a:r>
                      <a:endParaRPr lang="en-IN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828" marR="64828" marT="32414" marB="3241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 Non-Hazardous Waste</a:t>
                      </a:r>
                    </a:p>
                  </a:txBody>
                  <a:tcPr marL="64828" marR="64828" marT="32414" marB="3241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Paper, plastic wrappers, packaging, non-contaminated waste, vegetable waste</a:t>
                      </a:r>
                    </a:p>
                  </a:txBody>
                  <a:tcPr marL="64828" marR="64828" marT="32414" marB="3241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Landfill or municipal solid waste disposal or recycling</a:t>
                      </a:r>
                    </a:p>
                  </a:txBody>
                  <a:tcPr marL="64828" marR="64828" marT="32414" marB="32414" anchor="ctr"/>
                </a:tc>
                <a:extLst>
                  <a:ext uri="{0D108BD9-81ED-4DB2-BD59-A6C34878D82A}">
                    <a16:rowId xmlns:a16="http://schemas.microsoft.com/office/drawing/2014/main" val="3033860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217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EFFB9-E13B-5C8A-D9C2-52042BB6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 of the AI Agent Waste Management System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7FEEB26-28C7-6D71-F6E5-22C0B50178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91747" y="2631424"/>
            <a:ext cx="11005458" cy="39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Automate Waste Validation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4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AI to instantly check if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waste category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matches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waste description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2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 Segregation Errors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4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 and report mis-segregated waste in real-time to the concerned staff.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3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 Correct Disposal Routing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4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Automatically route validated waste for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internal processing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external vendor pick-up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4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 Accountability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4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Maintain logs of errors and send feedback to the source department.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5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 SDG 12 Compliance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4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Promote safe disposal, recycling, and resource-efficient waste handling in hospitals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31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0638-6899-F729-7DB3-694F70E5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 Using Google Form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827B-3A50-C0A7-9E08-F3D999849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644" y="2581873"/>
            <a:ext cx="10268712" cy="3797373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IN" sz="3100" dirty="0">
                <a:latin typeface="Arial" panose="020B0604020202020204" pitchFamily="34" charset="0"/>
                <a:cs typeface="Arial" panose="020B0604020202020204" pitchFamily="34" charset="0"/>
              </a:rPr>
              <a:t>Captures essential details for every biomedical waste entry:</a:t>
            </a:r>
          </a:p>
          <a:p>
            <a:pPr marL="320040" lvl="3"/>
            <a:r>
              <a:rPr lang="en-IN" sz="2300" b="1" dirty="0"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r>
              <a:rPr lang="en-IN" sz="2300" dirty="0">
                <a:latin typeface="Arial" panose="020B0604020202020204" pitchFamily="34" charset="0"/>
                <a:cs typeface="Arial" panose="020B0604020202020204" pitchFamily="34" charset="0"/>
              </a:rPr>
              <a:t> (Responder)</a:t>
            </a:r>
          </a:p>
          <a:p>
            <a:pPr marL="320040" lvl="3"/>
            <a:r>
              <a:rPr lang="en-IN" sz="2300" b="1" dirty="0">
                <a:latin typeface="Arial" panose="020B0604020202020204" pitchFamily="34" charset="0"/>
                <a:cs typeface="Arial" panose="020B0604020202020204" pitchFamily="34" charset="0"/>
              </a:rPr>
              <a:t>Date &amp; Time</a:t>
            </a:r>
            <a:r>
              <a:rPr lang="en-IN" sz="2300" dirty="0">
                <a:latin typeface="Arial" panose="020B0604020202020204" pitchFamily="34" charset="0"/>
                <a:cs typeface="Arial" panose="020B0604020202020204" pitchFamily="34" charset="0"/>
              </a:rPr>
              <a:t> of Collection</a:t>
            </a:r>
          </a:p>
          <a:p>
            <a:pPr marL="320040" lvl="3"/>
            <a:r>
              <a:rPr lang="en-IN" sz="2300" b="1" dirty="0">
                <a:latin typeface="Arial" panose="020B0604020202020204" pitchFamily="34" charset="0"/>
                <a:cs typeface="Arial" panose="020B0604020202020204" pitchFamily="34" charset="0"/>
              </a:rPr>
              <a:t>Department Name</a:t>
            </a:r>
            <a:r>
              <a:rPr lang="en-IN" sz="2300" dirty="0">
                <a:latin typeface="Arial" panose="020B0604020202020204" pitchFamily="34" charset="0"/>
                <a:cs typeface="Arial" panose="020B0604020202020204" pitchFamily="34" charset="0"/>
              </a:rPr>
              <a:t> (OPD, IPD, OT, ICU, Pathology, Radiology, Pharmacy)</a:t>
            </a:r>
          </a:p>
          <a:p>
            <a:pPr marL="320040" lvl="3"/>
            <a:r>
              <a:rPr lang="en-IN" sz="2300" b="1" dirty="0">
                <a:latin typeface="Arial" panose="020B0604020202020204" pitchFamily="34" charset="0"/>
                <a:cs typeface="Arial" panose="020B0604020202020204" pitchFamily="34" charset="0"/>
              </a:rPr>
              <a:t>Waste Category</a:t>
            </a:r>
            <a:r>
              <a:rPr lang="en-IN" sz="2300" dirty="0">
                <a:latin typeface="Arial" panose="020B0604020202020204" pitchFamily="34" charset="0"/>
                <a:cs typeface="Arial" panose="020B0604020202020204" pitchFamily="34" charset="0"/>
              </a:rPr>
              <a:t> (Yellow, Red, White, Blue, Black)</a:t>
            </a:r>
          </a:p>
          <a:p>
            <a:pPr marL="320040" lvl="3"/>
            <a:r>
              <a:rPr lang="en-IN" sz="2300" b="1" dirty="0">
                <a:latin typeface="Arial" panose="020B0604020202020204" pitchFamily="34" charset="0"/>
                <a:cs typeface="Arial" panose="020B0604020202020204" pitchFamily="34" charset="0"/>
              </a:rPr>
              <a:t>Waste Description</a:t>
            </a:r>
            <a:r>
              <a:rPr lang="en-IN" sz="2300" dirty="0">
                <a:latin typeface="Arial" panose="020B0604020202020204" pitchFamily="34" charset="0"/>
                <a:cs typeface="Arial" panose="020B0604020202020204" pitchFamily="34" charset="0"/>
              </a:rPr>
              <a:t> (e.g., infected cotton, glove box)</a:t>
            </a:r>
          </a:p>
          <a:p>
            <a:pPr marL="320040" lvl="3"/>
            <a:r>
              <a:rPr lang="en-IN" sz="2300" b="1" dirty="0">
                <a:latin typeface="Arial" panose="020B0604020202020204" pitchFamily="34" charset="0"/>
                <a:cs typeface="Arial" panose="020B0604020202020204" pitchFamily="34" charset="0"/>
              </a:rPr>
              <a:t>Weight (Kg)</a:t>
            </a:r>
            <a:endParaRPr lang="en-IN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20040" lvl="3"/>
            <a:r>
              <a:rPr lang="en-IN" sz="2300" b="1" dirty="0">
                <a:latin typeface="Arial" panose="020B0604020202020204" pitchFamily="34" charset="0"/>
                <a:cs typeface="Arial" panose="020B0604020202020204" pitchFamily="34" charset="0"/>
              </a:rPr>
              <a:t>Disposal Method</a:t>
            </a:r>
            <a:r>
              <a:rPr lang="en-IN" sz="2300" dirty="0">
                <a:latin typeface="Arial" panose="020B0604020202020204" pitchFamily="34" charset="0"/>
                <a:cs typeface="Arial" panose="020B0604020202020204" pitchFamily="34" charset="0"/>
              </a:rPr>
              <a:t> (Internal or External)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9413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47BEEF-01FA-4CBA-9B0E-020E0908A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27CBDD7-6A01-4B3F-B16A-F50305427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767CB8-2733-E2DF-6332-CFC61759C919}"/>
              </a:ext>
            </a:extLst>
          </p:cNvPr>
          <p:cNvSpPr/>
          <p:nvPr/>
        </p:nvSpPr>
        <p:spPr>
          <a:xfrm>
            <a:off x="304799" y="322563"/>
            <a:ext cx="11582402" cy="621287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8AEE1B-DAAC-FF55-368E-8D4781BA5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22" y="491954"/>
            <a:ext cx="3800947" cy="58740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screenshot of a survey&#10;&#10;AI-generated content may be incorrect.">
            <a:extLst>
              <a:ext uri="{FF2B5EF4-FFF2-40B4-BE49-F238E27FC236}">
                <a16:creationId xmlns:a16="http://schemas.microsoft.com/office/drawing/2014/main" id="{5E4FBB44-8FA1-E741-23D6-6E5FAAB5C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597" y="491953"/>
            <a:ext cx="4746481" cy="58740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6CD742-4728-8234-C621-E326F5EB0B89}"/>
              </a:ext>
            </a:extLst>
          </p:cNvPr>
          <p:cNvSpPr txBox="1"/>
          <p:nvPr/>
        </p:nvSpPr>
        <p:spPr>
          <a:xfrm>
            <a:off x="4707879" y="2824705"/>
            <a:ext cx="177884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b="1" dirty="0"/>
              <a:t>LINK</a:t>
            </a:r>
            <a:r>
              <a:rPr lang="en-IN" dirty="0"/>
              <a:t>-</a:t>
            </a:r>
            <a:br>
              <a:rPr lang="en-IN" dirty="0"/>
            </a:b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https://forms.gle/MmCFbwiCj8PtxyuB6</a:t>
            </a:r>
          </a:p>
        </p:txBody>
      </p:sp>
    </p:spTree>
    <p:extLst>
      <p:ext uri="{BB962C8B-B14F-4D97-AF65-F5344CB8AC3E}">
        <p14:creationId xmlns:p14="http://schemas.microsoft.com/office/powerpoint/2010/main" val="2642335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266591D-DEF5-5620-153B-4B1FF2C36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602479"/>
            <a:ext cx="10268712" cy="1830977"/>
          </a:xfrm>
        </p:spPr>
        <p:txBody>
          <a:bodyPr>
            <a:noAutofit/>
          </a:bodyPr>
          <a:lstStyle/>
          <a:p>
            <a:r>
              <a:rPr lang="en-IN" sz="5900" dirty="0"/>
              <a:t>AI AGENT 1: HOSPITAL WASTE ROUTING &amp; VALIDATION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832B23B-85A5-6ABE-6204-7114EDA0D9C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248848" y="516583"/>
            <a:ext cx="11691256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Function: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Validates if the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Waste Category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matches the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Waste Description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from the form.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Examples:</a:t>
            </a:r>
            <a:r>
              <a:rPr lang="en-US" altLang="en-US" sz="2200" cap="none" dirty="0">
                <a:latin typeface="Arial" panose="020B0604020202020204" pitchFamily="34" charset="0"/>
              </a:rPr>
              <a:t> </a:t>
            </a:r>
            <a:br>
              <a:rPr lang="en-US" altLang="en-US" sz="2200" cap="none" dirty="0">
                <a:latin typeface="Arial" panose="020B0604020202020204" pitchFamily="34" charset="0"/>
              </a:rPr>
            </a:b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Infected cotton → Yellow category</a:t>
            </a:r>
            <a:b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Glove box → Black category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Routing Logic:</a:t>
            </a:r>
            <a:br>
              <a:rPr lang="en-US" altLang="en-US" sz="2200" cap="none" dirty="0"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Mismatch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Waste Segregation Error</a:t>
            </a:r>
            <a:br>
              <a:rPr lang="en-US" altLang="en-US" sz="2200" cap="none" dirty="0"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Match + Internal Disposal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Internal Route</a:t>
            </a:r>
            <a:br>
              <a:rPr lang="en-US" altLang="en-US" sz="2200" cap="none" dirty="0"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Match + External Disposal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External Route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One-word response → 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Error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Internal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or 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External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054768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98C3A96307F94C854807AE476A7C80" ma:contentTypeVersion="6" ma:contentTypeDescription="Create a new document." ma:contentTypeScope="" ma:versionID="02779fd61b6024a82b8ec10a3064e3c6">
  <xsd:schema xmlns:xsd="http://www.w3.org/2001/XMLSchema" xmlns:xs="http://www.w3.org/2001/XMLSchema" xmlns:p="http://schemas.microsoft.com/office/2006/metadata/properties" xmlns:ns3="5a2073de-4655-4221-a210-0b4bcdf82187" targetNamespace="http://schemas.microsoft.com/office/2006/metadata/properties" ma:root="true" ma:fieldsID="d2f246ea820d10e270b8ec85d52a9eb1" ns3:_="">
    <xsd:import namespace="5a2073de-4655-4221-a210-0b4bcdf8218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2073de-4655-4221-a210-0b4bcdf8218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a2073de-4655-4221-a210-0b4bcdf82187" xsi:nil="true"/>
  </documentManagement>
</p:properties>
</file>

<file path=customXml/itemProps1.xml><?xml version="1.0" encoding="utf-8"?>
<ds:datastoreItem xmlns:ds="http://schemas.openxmlformats.org/officeDocument/2006/customXml" ds:itemID="{315BD797-205F-4F24-999D-FA38668F75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2073de-4655-4221-a210-0b4bcdf821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F99F1F-2B8D-4C53-BC0D-F8226E8CB3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03A601-BB7B-40C1-B95A-B33ADC29DECB}">
  <ds:schemaRefs>
    <ds:schemaRef ds:uri="http://www.w3.org/XML/1998/namespace"/>
    <ds:schemaRef ds:uri="http://purl.org/dc/terms/"/>
    <ds:schemaRef ds:uri="http://schemas.microsoft.com/office/2006/metadata/properties"/>
    <ds:schemaRef ds:uri="5a2073de-4655-4221-a210-0b4bcdf82187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1237</Words>
  <Application>Microsoft Office PowerPoint</Application>
  <PresentationFormat>Widescreen</PresentationFormat>
  <Paragraphs>124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Franklin Gothic Demi Cond</vt:lpstr>
      <vt:lpstr>Franklin Gothic Medium</vt:lpstr>
      <vt:lpstr>Wingdings</vt:lpstr>
      <vt:lpstr>JuxtaposeVTI</vt:lpstr>
      <vt:lpstr>Hospital Waste Management  AI Agent System</vt:lpstr>
      <vt:lpstr>Introduction</vt:lpstr>
      <vt:lpstr>PowerPoint Presentation</vt:lpstr>
      <vt:lpstr>The Challenge of Biomedical Waste in Hospitals</vt:lpstr>
      <vt:lpstr>PowerPoint Presentation</vt:lpstr>
      <vt:lpstr>Objectives of the AI Agent Waste Management System</vt:lpstr>
      <vt:lpstr>Data Collection Using Google Form</vt:lpstr>
      <vt:lpstr>PowerPoint Presentation</vt:lpstr>
      <vt:lpstr>Function: Validates if the Waste Category matches the Waste Description from the form. Examples:  Infected cotton → Yellow category Glove box → Black category Routing Logic: If Mismatch → Waste Segregation Error If Match + Internal Disposal → Internal Route If Match + External Disposal → External Route Output: One-word response → Error, Internal, or External</vt:lpstr>
      <vt:lpstr>PowerPoint Presentation</vt:lpstr>
      <vt:lpstr>Triggered when Error is identified by the validation agent. Actions: -Logs error details (date, time, department, waste category &amp; description, weight, email) into an Excel error log. -Sends an automated email notification to the form responder, informing them about the segregation error and requesting corrective action. Goal: Reduce repeated errors through timely feedback and staff awareness.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MADE BY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Dr. Mathew Abraham</dc:creator>
  <cp:lastModifiedBy>Dr. Mathew Abraham</cp:lastModifiedBy>
  <cp:revision>2</cp:revision>
  <dcterms:created xsi:type="dcterms:W3CDTF">2025-08-08T11:37:44Z</dcterms:created>
  <dcterms:modified xsi:type="dcterms:W3CDTF">2025-08-11T10:54:18Z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0x0101008798C3A96307F94C854807AE476A7C80</vt:lpwstr>
  </property>
</Properties>
</file>